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53"/>
  </p:notesMasterIdLst>
  <p:handoutMasterIdLst>
    <p:handoutMasterId r:id="rId54"/>
  </p:handoutMasterIdLst>
  <p:sldIdLst>
    <p:sldId id="352" r:id="rId2"/>
    <p:sldId id="299" r:id="rId3"/>
    <p:sldId id="300" r:id="rId4"/>
    <p:sldId id="333" r:id="rId5"/>
    <p:sldId id="335" r:id="rId6"/>
    <p:sldId id="301" r:id="rId7"/>
    <p:sldId id="324" r:id="rId8"/>
    <p:sldId id="256" r:id="rId9"/>
    <p:sldId id="257" r:id="rId10"/>
    <p:sldId id="288" r:id="rId11"/>
    <p:sldId id="259" r:id="rId12"/>
    <p:sldId id="260" r:id="rId13"/>
    <p:sldId id="269" r:id="rId14"/>
    <p:sldId id="261" r:id="rId15"/>
    <p:sldId id="262" r:id="rId16"/>
    <p:sldId id="263" r:id="rId17"/>
    <p:sldId id="265" r:id="rId18"/>
    <p:sldId id="354" r:id="rId19"/>
    <p:sldId id="271" r:id="rId20"/>
    <p:sldId id="349" r:id="rId21"/>
    <p:sldId id="327" r:id="rId22"/>
    <p:sldId id="273" r:id="rId23"/>
    <p:sldId id="292" r:id="rId24"/>
    <p:sldId id="336" r:id="rId25"/>
    <p:sldId id="348" r:id="rId26"/>
    <p:sldId id="325" r:id="rId27"/>
    <p:sldId id="277" r:id="rId28"/>
    <p:sldId id="328" r:id="rId29"/>
    <p:sldId id="279" r:id="rId30"/>
    <p:sldId id="281" r:id="rId31"/>
    <p:sldId id="282" r:id="rId32"/>
    <p:sldId id="297" r:id="rId33"/>
    <p:sldId id="284" r:id="rId34"/>
    <p:sldId id="351" r:id="rId35"/>
    <p:sldId id="356" r:id="rId36"/>
    <p:sldId id="330" r:id="rId37"/>
    <p:sldId id="285" r:id="rId38"/>
    <p:sldId id="338" r:id="rId39"/>
    <p:sldId id="345" r:id="rId40"/>
    <p:sldId id="286" r:id="rId41"/>
    <p:sldId id="298" r:id="rId42"/>
    <p:sldId id="287" r:id="rId43"/>
    <p:sldId id="303" r:id="rId44"/>
    <p:sldId id="304" r:id="rId45"/>
    <p:sldId id="305" r:id="rId46"/>
    <p:sldId id="306" r:id="rId47"/>
    <p:sldId id="307" r:id="rId48"/>
    <p:sldId id="332" r:id="rId49"/>
    <p:sldId id="302" r:id="rId50"/>
    <p:sldId id="353" r:id="rId51"/>
    <p:sldId id="355"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90476" autoAdjust="0"/>
  </p:normalViewPr>
  <p:slideViewPr>
    <p:cSldViewPr>
      <p:cViewPr>
        <p:scale>
          <a:sx n="100" d="100"/>
          <a:sy n="100" d="100"/>
        </p:scale>
        <p:origin x="82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n.wikipedia.org/wiki/Mobile_devic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en.wikipedia.org/wiki/Smartphone" TargetMode="External"/><Relationship Id="rId4" Type="http://schemas.openxmlformats.org/officeDocument/2006/relationships/hyperlink" Target="http://en.wikipedia.org/wiki/Personal_information_manag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wikipedia.org/wiki/Video_projector"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en.wikipedia.org/wiki/Mobile_computin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Word_processor"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en.wikipedia.org/wiki/Emai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vrs.org.u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CB3EE2F-4F4D-4856-B66F-394C0A112C35}" type="slidenum">
              <a:rPr lang="zh-TW" altLang="en-US" sz="1200" smtClean="0">
                <a:latin typeface="Times New Roman" panose="02020603050405020304" pitchFamily="18" charset="0"/>
              </a:rPr>
              <a:pPr/>
              <a:t>2</a:t>
            </a:fld>
            <a:endParaRPr lang="en-US" altLang="zh-TW" sz="1200" smtClean="0">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94627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B2F0BB-7A96-4149-B993-C45247F227B3}" type="slidenum">
              <a:rPr lang="zh-TW" altLang="en-US" sz="1200" smtClean="0">
                <a:latin typeface="Times New Roman" panose="02020603050405020304" pitchFamily="18" charset="0"/>
              </a:rPr>
              <a:pPr/>
              <a:t>11</a:t>
            </a:fld>
            <a:endParaRPr lang="en-US" altLang="zh-TW" sz="1200" smtClean="0">
              <a:latin typeface="Times New Roman"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zh-CN" altLang="en-US" dirty="0" smtClean="0"/>
              <a:t>三里</a:t>
            </a:r>
            <a:r>
              <a:rPr lang="zh-CN" altLang="en-US" smtClean="0"/>
              <a:t>岛事故</a:t>
            </a:r>
            <a:endParaRPr lang="en-US" altLang="zh-CN" dirty="0" smtClean="0"/>
          </a:p>
        </p:txBody>
      </p:sp>
    </p:spTree>
    <p:extLst>
      <p:ext uri="{BB962C8B-B14F-4D97-AF65-F5344CB8AC3E}">
        <p14:creationId xmlns:p14="http://schemas.microsoft.com/office/powerpoint/2010/main" val="16074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601DD937-A5C1-4C5B-A8E8-27A849EAB488}" type="slidenum">
              <a:rPr lang="zh-TW" altLang="en-US" sz="1200" smtClean="0">
                <a:latin typeface="Times New Roman" panose="02020603050405020304" pitchFamily="18" charset="0"/>
              </a:rPr>
              <a:pPr/>
              <a:t>12</a:t>
            </a:fld>
            <a:endParaRPr lang="en-US" altLang="zh-TW" sz="1200" smtClean="0">
              <a:latin typeface="Times New Roman" panose="02020603050405020304"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368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61A36D9-0FE8-4874-BED0-577ABBB83885}" type="slidenum">
              <a:rPr lang="zh-TW" altLang="en-US" sz="1200" smtClean="0">
                <a:latin typeface="Times New Roman" panose="02020603050405020304" pitchFamily="18" charset="0"/>
              </a:rPr>
              <a:pPr/>
              <a:t>13</a:t>
            </a:fld>
            <a:endParaRPr lang="en-US" altLang="zh-TW" sz="1200" smtClean="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zh-TW" dirty="0" smtClean="0">
                <a:ea typeface="+mn-ea"/>
              </a:rPr>
              <a:t>Linguistics</a:t>
            </a:r>
            <a:r>
              <a:rPr lang="zh-CN" altLang="en-US" dirty="0" smtClean="0">
                <a:ea typeface="+mn-ea"/>
              </a:rPr>
              <a:t>：网络语言</a:t>
            </a:r>
            <a:endParaRPr lang="zh-TW" altLang="en-US" dirty="0" smtClean="0"/>
          </a:p>
        </p:txBody>
      </p:sp>
    </p:spTree>
    <p:extLst>
      <p:ext uri="{BB962C8B-B14F-4D97-AF65-F5344CB8AC3E}">
        <p14:creationId xmlns:p14="http://schemas.microsoft.com/office/powerpoint/2010/main" val="387247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BFC2452-AB0A-4837-B9F5-3F0F979804D6}" type="slidenum">
              <a:rPr lang="zh-TW" altLang="en-US" sz="1200" smtClean="0">
                <a:latin typeface="Times New Roman" panose="02020603050405020304" pitchFamily="18" charset="0"/>
              </a:rPr>
              <a:pPr/>
              <a:t>14</a:t>
            </a:fld>
            <a:endParaRPr lang="en-US" altLang="zh-TW" sz="1200" smtClean="0">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zh-TW" dirty="0" smtClean="0"/>
              <a:t>https://www.sensomatic.com/chz/gui/history.html</a:t>
            </a:r>
            <a:endParaRPr lang="zh-TW" altLang="en-US" dirty="0" smtClean="0"/>
          </a:p>
        </p:txBody>
      </p:sp>
    </p:spTree>
    <p:extLst>
      <p:ext uri="{BB962C8B-B14F-4D97-AF65-F5344CB8AC3E}">
        <p14:creationId xmlns:p14="http://schemas.microsoft.com/office/powerpoint/2010/main" val="83506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966221-9033-4B59-BD4D-99CFB18EF523}" type="slidenum">
              <a:rPr lang="zh-TW" altLang="en-US" sz="1200" smtClean="0">
                <a:latin typeface="Times New Roman" panose="02020603050405020304" pitchFamily="18" charset="0"/>
              </a:rPr>
              <a:pPr/>
              <a:t>15</a:t>
            </a:fld>
            <a:endParaRPr lang="en-US" altLang="zh-TW" sz="1200" smtClean="0">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zh-TW" dirty="0" smtClean="0"/>
              <a:t>https://www.youtube.com/watch?v=6orsmFndx_o</a:t>
            </a:r>
          </a:p>
          <a:p>
            <a:pPr eaLnBrk="1" hangingPunct="1"/>
            <a:r>
              <a:rPr lang="en-US" altLang="zh-TW" dirty="0" smtClean="0"/>
              <a:t>https://www.youtube.com/watch?v=M0zgj2p7Ww4&amp;list=RDCMUCHDr4RtxwA1KqKGwxgdK4Vg&amp;index=2 (Xerox PARC)</a:t>
            </a:r>
          </a:p>
          <a:p>
            <a:pPr eaLnBrk="1" hangingPunct="1"/>
            <a:r>
              <a:rPr lang="en-US" altLang="zh-TW" dirty="0" smtClean="0"/>
              <a:t>https://www.youtube.com/watch?v=Cn4vC80Pv6Q (Xerox PARC)</a:t>
            </a:r>
            <a:endParaRPr lang="zh-TW" altLang="en-US" dirty="0" smtClean="0"/>
          </a:p>
        </p:txBody>
      </p:sp>
    </p:spTree>
    <p:extLst>
      <p:ext uri="{BB962C8B-B14F-4D97-AF65-F5344CB8AC3E}">
        <p14:creationId xmlns:p14="http://schemas.microsoft.com/office/powerpoint/2010/main" val="71238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E66015C6-5F58-495D-847E-A88FD74C4D05}" type="slidenum">
              <a:rPr lang="zh-TW" altLang="en-US" sz="1200" smtClean="0">
                <a:latin typeface="Times New Roman" panose="02020603050405020304" pitchFamily="18" charset="0"/>
              </a:rPr>
              <a:pPr/>
              <a:t>16</a:t>
            </a:fld>
            <a:endParaRPr lang="en-US" altLang="zh-TW" sz="1200" smtClean="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zh-TW" dirty="0" smtClean="0"/>
              <a:t>https://www.youtube.com/watch?v=B6rKUf9DWRI (</a:t>
            </a:r>
            <a:r>
              <a:rPr lang="en-US" altLang="zh-TW" dirty="0" err="1" smtClean="0">
                <a:ea typeface="新細明體" panose="02020500000000000000" pitchFamily="18" charset="-120"/>
              </a:rPr>
              <a:t>Engelbart</a:t>
            </a:r>
            <a:r>
              <a:rPr lang="en-US" altLang="zh-TW" dirty="0" smtClean="0"/>
              <a:t>)</a:t>
            </a:r>
          </a:p>
          <a:p>
            <a:pPr eaLnBrk="1" hangingPunct="1"/>
            <a:r>
              <a:rPr lang="en-US" altLang="zh-TW" dirty="0" smtClean="0"/>
              <a:t>https://www.youtube.com/watch?v=NqKyHEJe9_w (Smalltalk)</a:t>
            </a:r>
            <a:endParaRPr lang="zh-TW" altLang="en-US" dirty="0" smtClean="0"/>
          </a:p>
        </p:txBody>
      </p:sp>
    </p:spTree>
    <p:extLst>
      <p:ext uri="{BB962C8B-B14F-4D97-AF65-F5344CB8AC3E}">
        <p14:creationId xmlns:p14="http://schemas.microsoft.com/office/powerpoint/2010/main" val="183416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F27F2B1-D4E7-4306-915C-384250B16A02}" type="slidenum">
              <a:rPr lang="zh-TW" altLang="en-US" sz="1200" smtClean="0">
                <a:latin typeface="Times New Roman" panose="02020603050405020304" pitchFamily="18" charset="0"/>
              </a:rPr>
              <a:pPr/>
              <a:t>17</a:t>
            </a:fld>
            <a:endParaRPr lang="en-US" altLang="zh-TW" sz="1200" smtClean="0">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zh-TW" dirty="0" smtClean="0"/>
              <a:t>https://www.youtube.com/watch?v=3Va3oY8pfSI (Hyperlink)</a:t>
            </a:r>
            <a:endParaRPr lang="zh-TW" altLang="en-US" dirty="0" smtClean="0"/>
          </a:p>
        </p:txBody>
      </p:sp>
    </p:spTree>
    <p:extLst>
      <p:ext uri="{BB962C8B-B14F-4D97-AF65-F5344CB8AC3E}">
        <p14:creationId xmlns:p14="http://schemas.microsoft.com/office/powerpoint/2010/main" val="141712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468B30A8-F695-405C-B510-F402A3D9B381}" type="slidenum">
              <a:rPr lang="zh-TW" altLang="en-US" sz="1200" smtClean="0">
                <a:latin typeface="Times New Roman" panose="02020603050405020304" pitchFamily="18" charset="0"/>
              </a:rPr>
              <a:pPr/>
              <a:t>19</a:t>
            </a:fld>
            <a:endParaRPr lang="en-US" altLang="zh-TW" sz="1200" smtClean="0">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390019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D24F8E-362B-43B0-8EBD-6D8C1C7A743E}" type="slidenum">
              <a:rPr lang="zh-TW" altLang="en-US" sz="1200" smtClean="0">
                <a:latin typeface="Times New Roman" panose="02020603050405020304" pitchFamily="18" charset="0"/>
              </a:rPr>
              <a:pPr/>
              <a:t>20</a:t>
            </a:fld>
            <a:endParaRPr lang="en-US" altLang="zh-TW" sz="1200" smtClean="0">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52546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92A2491F-B900-4412-8D1C-4B28C12050E6}" type="slidenum">
              <a:rPr lang="zh-TW" altLang="en-US" sz="1200" smtClean="0">
                <a:latin typeface="Times New Roman" panose="02020603050405020304" pitchFamily="18" charset="0"/>
              </a:rPr>
              <a:pPr/>
              <a:t>21</a:t>
            </a:fld>
            <a:endParaRPr lang="en-US" altLang="zh-TW" sz="1200" smtClean="0">
              <a:latin typeface="Times New Roman"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zh-TW" dirty="0" smtClean="0"/>
              <a:t>http://www.apimages.com/fronts/Default.aspx?sh=14</a:t>
            </a:r>
            <a:endParaRPr lang="zh-TW" altLang="en-US" dirty="0" smtClean="0"/>
          </a:p>
        </p:txBody>
      </p:sp>
    </p:spTree>
    <p:extLst>
      <p:ext uri="{BB962C8B-B14F-4D97-AF65-F5344CB8AC3E}">
        <p14:creationId xmlns:p14="http://schemas.microsoft.com/office/powerpoint/2010/main" val="319683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BF26BF-A691-4234-8AA8-8E43CD55F5EF}" type="slidenum">
              <a:rPr lang="zh-TW" altLang="en-US" sz="1200" smtClean="0">
                <a:latin typeface="Times New Roman" panose="02020603050405020304" pitchFamily="18" charset="0"/>
              </a:rPr>
              <a:pPr/>
              <a:t>3</a:t>
            </a:fld>
            <a:endParaRPr lang="en-US" altLang="zh-TW" sz="1200" smtClean="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24901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93796AF2-B375-4D08-B410-9FAA1E93907C}" type="slidenum">
              <a:rPr lang="zh-TW" altLang="en-US" sz="1200" smtClean="0">
                <a:latin typeface="Times New Roman" panose="02020603050405020304" pitchFamily="18" charset="0"/>
              </a:rPr>
              <a:pPr/>
              <a:t>22</a:t>
            </a:fld>
            <a:endParaRPr lang="en-US" altLang="zh-TW" sz="1200" smtClean="0">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8846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93A805C-2137-4D0C-B4C9-9290BA39858A}" type="slidenum">
              <a:rPr lang="zh-TW" altLang="en-US" sz="1200" smtClean="0">
                <a:latin typeface="Times New Roman" panose="02020603050405020304" pitchFamily="18" charset="0"/>
              </a:rPr>
              <a:pPr/>
              <a:t>23</a:t>
            </a:fld>
            <a:endParaRPr lang="en-US" altLang="zh-TW" sz="1200" smtClean="0">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69804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B58DDBD-C8D2-4D79-88A0-2F7FEDBBB0EB}" type="slidenum">
              <a:rPr lang="zh-TW" altLang="en-US" sz="1200" smtClean="0">
                <a:latin typeface="Times New Roman" panose="02020603050405020304" pitchFamily="18" charset="0"/>
              </a:rPr>
              <a:pPr/>
              <a:t>24</a:t>
            </a:fld>
            <a:endParaRPr lang="en-US" altLang="zh-TW" sz="1200" smtClean="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zh-TW" dirty="0" smtClean="0"/>
              <a:t>https://www.youtube.com/watch?v=CSyBXIK_XH0</a:t>
            </a:r>
            <a:endParaRPr lang="zh-TW" altLang="en-US" dirty="0" smtClean="0"/>
          </a:p>
        </p:txBody>
      </p:sp>
    </p:spTree>
    <p:extLst>
      <p:ext uri="{BB962C8B-B14F-4D97-AF65-F5344CB8AC3E}">
        <p14:creationId xmlns:p14="http://schemas.microsoft.com/office/powerpoint/2010/main" val="1880909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3065AE98-AEFB-4490-AB24-736E51C8A27F}" type="slidenum">
              <a:rPr lang="zh-TW" altLang="en-US" sz="1200" smtClean="0">
                <a:latin typeface="Times New Roman" panose="02020603050405020304" pitchFamily="18" charset="0"/>
              </a:rPr>
              <a:pPr/>
              <a:t>25</a:t>
            </a:fld>
            <a:endParaRPr lang="en-US" altLang="zh-TW" sz="1200" smtClean="0">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702674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4CFE7CB-2B46-43B0-B802-B12ADCEB6374}" type="slidenum">
              <a:rPr lang="zh-TW" altLang="en-US" sz="1200" smtClean="0">
                <a:latin typeface="Times New Roman" panose="02020603050405020304" pitchFamily="18" charset="0"/>
              </a:rPr>
              <a:pPr/>
              <a:t>26</a:t>
            </a:fld>
            <a:endParaRPr lang="en-US" altLang="zh-TW" sz="1200" smtClean="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4215133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C749446-1AE7-4F13-9311-F36EAEDC76B3}" type="slidenum">
              <a:rPr lang="zh-TW" altLang="en-US" sz="1200" smtClean="0">
                <a:latin typeface="Times New Roman" panose="02020603050405020304" pitchFamily="18" charset="0"/>
              </a:rPr>
              <a:pPr/>
              <a:t>27</a:t>
            </a:fld>
            <a:endParaRPr lang="en-US" altLang="zh-TW" sz="1200" smtClean="0">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zh-CN" altLang="en-US" dirty="0" smtClean="0"/>
              <a:t>大数据电影票房预测</a:t>
            </a:r>
            <a:endParaRPr lang="en-US" altLang="zh-CN" dirty="0" smtClean="0"/>
          </a:p>
          <a:p>
            <a:pPr eaLnBrk="1" hangingPunct="1"/>
            <a:r>
              <a:rPr lang="en-US" altLang="zh-CN" dirty="0" smtClean="0"/>
              <a:t>https://www.media.mit.edu/projects/income-race-bikes/overview/</a:t>
            </a:r>
            <a:endParaRPr lang="zh-TW" altLang="en-US" dirty="0" smtClean="0"/>
          </a:p>
        </p:txBody>
      </p:sp>
    </p:spTree>
    <p:extLst>
      <p:ext uri="{BB962C8B-B14F-4D97-AF65-F5344CB8AC3E}">
        <p14:creationId xmlns:p14="http://schemas.microsoft.com/office/powerpoint/2010/main" val="3033366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42770EE-AE8A-45FA-A87E-C96ED4EAE9F1}" type="slidenum">
              <a:rPr lang="zh-TW" altLang="en-US" sz="1200" smtClean="0">
                <a:latin typeface="Times New Roman" panose="02020603050405020304" pitchFamily="18" charset="0"/>
              </a:rPr>
              <a:pPr/>
              <a:t>28</a:t>
            </a:fld>
            <a:endParaRPr lang="en-US" altLang="zh-TW" sz="1200" smtClean="0">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Here's a visualization of the connections between my Facebook friends, which I created with the “social graph” Facebook application.</a:t>
            </a:r>
            <a:endParaRPr lang="zh-TW" altLang="en-US" dirty="0" smtClean="0"/>
          </a:p>
        </p:txBody>
      </p:sp>
    </p:spTree>
    <p:extLst>
      <p:ext uri="{BB962C8B-B14F-4D97-AF65-F5344CB8AC3E}">
        <p14:creationId xmlns:p14="http://schemas.microsoft.com/office/powerpoint/2010/main" val="3677477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DBF8F03-0D7C-432E-BDC4-6D990E8CDF5D}" type="slidenum">
              <a:rPr lang="zh-TW" altLang="en-US" sz="1200" smtClean="0">
                <a:latin typeface="Times New Roman" panose="02020603050405020304" pitchFamily="18" charset="0"/>
              </a:rPr>
              <a:pPr/>
              <a:t>29</a:t>
            </a:fld>
            <a:endParaRPr lang="en-US" altLang="zh-TW" sz="1200" smtClean="0">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zh-TW" dirty="0" err="1" smtClean="0"/>
              <a:t>qq</a:t>
            </a:r>
            <a:r>
              <a:rPr lang="en-US" altLang="zh-TW" dirty="0" smtClean="0"/>
              <a:t>, skype, </a:t>
            </a:r>
            <a:r>
              <a:rPr lang="en-US" altLang="zh-TW" dirty="0" err="1" smtClean="0"/>
              <a:t>gtalk</a:t>
            </a:r>
            <a:endParaRPr lang="zh-TW" altLang="en-US" dirty="0" smtClean="0"/>
          </a:p>
        </p:txBody>
      </p:sp>
    </p:spTree>
    <p:extLst>
      <p:ext uri="{BB962C8B-B14F-4D97-AF65-F5344CB8AC3E}">
        <p14:creationId xmlns:p14="http://schemas.microsoft.com/office/powerpoint/2010/main" val="2420278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1FB7491-EE46-4831-B43E-36E65EBDDE0D}" type="slidenum">
              <a:rPr lang="zh-TW" altLang="en-US" sz="1200" smtClean="0">
                <a:latin typeface="Times New Roman" panose="02020603050405020304" pitchFamily="18" charset="0"/>
              </a:rPr>
              <a:pPr/>
              <a:t>30</a:t>
            </a:fld>
            <a:endParaRPr lang="en-US" altLang="zh-TW" sz="1200" smtClean="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90620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529E5269-5C9B-4233-8731-813E7AC6C60D}" type="slidenum">
              <a:rPr lang="zh-TW" altLang="en-US" sz="1200" smtClean="0">
                <a:latin typeface="Times New Roman" panose="02020603050405020304" pitchFamily="18" charset="0"/>
              </a:rPr>
              <a:pPr/>
              <a:t>31</a:t>
            </a:fld>
            <a:endParaRPr lang="en-US" altLang="zh-TW" sz="1200" smtClean="0">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sz="1200" b="0" i="0" kern="1200" dirty="0" err="1" smtClean="0">
                <a:solidFill>
                  <a:schemeClr val="tx1"/>
                </a:solidFill>
                <a:effectLst/>
                <a:latin typeface="Times New Roman" panose="02020603050405020304" pitchFamily="18" charset="0"/>
                <a:ea typeface="+mn-ea"/>
                <a:cs typeface="+mn-cs"/>
              </a:rPr>
              <a:t>pda</a:t>
            </a:r>
            <a:r>
              <a:rPr lang="en-US" sz="1200" b="0" i="0" kern="1200" dirty="0" smtClean="0">
                <a:solidFill>
                  <a:schemeClr val="tx1"/>
                </a:solidFill>
                <a:effectLst/>
                <a:latin typeface="Times New Roman" panose="02020603050405020304" pitchFamily="18" charset="0"/>
                <a:ea typeface="+mn-ea"/>
                <a:cs typeface="+mn-cs"/>
              </a:rPr>
              <a:t>: </a:t>
            </a:r>
            <a:r>
              <a:rPr lang="en-US" sz="1200" b="0" i="0" u="none" strike="noStrike" kern="1200" dirty="0" smtClean="0">
                <a:solidFill>
                  <a:schemeClr val="tx1"/>
                </a:solidFill>
                <a:effectLst/>
                <a:latin typeface="Times New Roman" panose="02020603050405020304" pitchFamily="18" charset="0"/>
                <a:ea typeface="+mn-ea"/>
                <a:cs typeface="+mn-cs"/>
                <a:hlinkClick r:id="rId3" tooltip="Mobile device"/>
              </a:rPr>
              <a:t>mobile device</a:t>
            </a:r>
            <a:r>
              <a:rPr lang="en-US" sz="1200" b="0" i="0" u="none" strike="noStrike" kern="1200" dirty="0" smtClean="0">
                <a:solidFill>
                  <a:schemeClr val="tx1"/>
                </a:solidFill>
                <a:effectLst/>
                <a:latin typeface="Times New Roman" panose="02020603050405020304" pitchFamily="18" charset="0"/>
                <a:ea typeface="+mn-ea"/>
                <a:cs typeface="+mn-cs"/>
              </a:rPr>
              <a:t> </a:t>
            </a:r>
            <a:r>
              <a:rPr lang="en-US" sz="1200" b="0" i="0" kern="1200" dirty="0" smtClean="0">
                <a:solidFill>
                  <a:schemeClr val="tx1"/>
                </a:solidFill>
                <a:effectLst/>
                <a:latin typeface="Times New Roman" panose="02020603050405020304" pitchFamily="18" charset="0"/>
                <a:ea typeface="+mn-ea"/>
                <a:cs typeface="+mn-cs"/>
              </a:rPr>
              <a:t>that functions as a </a:t>
            </a:r>
            <a:r>
              <a:rPr lang="en-US" sz="1200" b="0" i="0" u="none" strike="noStrike" kern="1200" dirty="0" smtClean="0">
                <a:solidFill>
                  <a:schemeClr val="tx1"/>
                </a:solidFill>
                <a:effectLst/>
                <a:latin typeface="Times New Roman" panose="02020603050405020304" pitchFamily="18" charset="0"/>
                <a:ea typeface="+mn-ea"/>
                <a:cs typeface="+mn-cs"/>
                <a:hlinkClick r:id="rId4" tooltip="Personal information manager"/>
              </a:rPr>
              <a:t>personal information manager</a:t>
            </a:r>
            <a:r>
              <a:rPr lang="en-US" sz="1200" b="0" i="0" kern="1200" dirty="0" smtClean="0">
                <a:solidFill>
                  <a:schemeClr val="tx1"/>
                </a:solidFill>
                <a:effectLst/>
                <a:latin typeface="Times New Roman" panose="02020603050405020304" pitchFamily="18" charset="0"/>
                <a:ea typeface="+mn-ea"/>
                <a:cs typeface="+mn-cs"/>
              </a:rPr>
              <a:t>.</a:t>
            </a:r>
          </a:p>
          <a:p>
            <a:pPr eaLnBrk="1" hangingPunct="1"/>
            <a:r>
              <a:rPr lang="en-US" sz="1200" b="0" i="0" kern="1200" dirty="0" smtClean="0">
                <a:solidFill>
                  <a:schemeClr val="tx1"/>
                </a:solidFill>
                <a:effectLst/>
                <a:latin typeface="Times New Roman" panose="02020603050405020304" pitchFamily="18" charset="0"/>
                <a:ea typeface="+mn-ea"/>
                <a:cs typeface="+mn-cs"/>
              </a:rPr>
              <a:t>PDAs were discontinued in early 2010s after the widespread adoption of </a:t>
            </a:r>
            <a:r>
              <a:rPr lang="en-US" sz="1200" b="0" i="0" u="none" strike="noStrike" kern="1200" dirty="0" smtClean="0">
                <a:solidFill>
                  <a:schemeClr val="tx1"/>
                </a:solidFill>
                <a:effectLst/>
                <a:latin typeface="Times New Roman" panose="02020603050405020304" pitchFamily="18" charset="0"/>
                <a:ea typeface="+mn-ea"/>
                <a:cs typeface="+mn-cs"/>
                <a:hlinkClick r:id="rId5" tooltip="Smartphone"/>
              </a:rPr>
              <a:t>smartphones</a:t>
            </a:r>
            <a:endParaRPr lang="en-US" sz="1200" b="0" i="0" u="none" strike="noStrike" kern="1200" dirty="0" smtClean="0">
              <a:solidFill>
                <a:schemeClr val="tx1"/>
              </a:solidFill>
              <a:effectLst/>
              <a:latin typeface="Times New Roman" panose="02020603050405020304" pitchFamily="18" charset="0"/>
              <a:ea typeface="+mn-ea"/>
              <a:cs typeface="+mn-cs"/>
            </a:endParaRPr>
          </a:p>
          <a:p>
            <a:pPr eaLnBrk="1" hangingPunct="1"/>
            <a:r>
              <a:rPr lang="en-US" sz="1200" b="0" i="0" kern="1200" dirty="0" smtClean="0">
                <a:solidFill>
                  <a:schemeClr val="tx1"/>
                </a:solidFill>
                <a:effectLst/>
                <a:latin typeface="Times New Roman" panose="02020603050405020304" pitchFamily="18" charset="0"/>
                <a:ea typeface="+mn-ea"/>
                <a:cs typeface="+mn-cs"/>
              </a:rPr>
              <a:t>ubiquitous computing can occur using any device, in any location, and in any format.</a:t>
            </a:r>
          </a:p>
          <a:p>
            <a:pPr eaLnBrk="1" hangingPunct="1"/>
            <a:r>
              <a:rPr lang="en-US" altLang="zh-TW" dirty="0" smtClean="0"/>
              <a:t>https://www.media.mit.edu/projects/mod/overview/</a:t>
            </a:r>
            <a:endParaRPr lang="zh-TW" altLang="en-US" dirty="0" smtClean="0"/>
          </a:p>
        </p:txBody>
      </p:sp>
    </p:spTree>
    <p:extLst>
      <p:ext uri="{BB962C8B-B14F-4D97-AF65-F5344CB8AC3E}">
        <p14:creationId xmlns:p14="http://schemas.microsoft.com/office/powerpoint/2010/main" val="81358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AF27A5EC-17E7-4127-B3AC-991D744B9488}" type="slidenum">
              <a:rPr lang="zh-TW" altLang="en-US" sz="1200" smtClean="0">
                <a:latin typeface="Times New Roman" panose="02020603050405020304" pitchFamily="18" charset="0"/>
              </a:rPr>
              <a:pPr/>
              <a:t>4</a:t>
            </a:fld>
            <a:endParaRPr lang="en-US" altLang="zh-TW" sz="1200" smtClean="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3229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2E6456-9466-4D10-8617-6D82BD319096}" type="slidenum">
              <a:rPr lang="zh-TW" altLang="en-US" sz="1200" smtClean="0">
                <a:latin typeface="Times New Roman" panose="02020603050405020304" pitchFamily="18" charset="0"/>
              </a:rPr>
              <a:pPr/>
              <a:t>32</a:t>
            </a:fld>
            <a:endParaRPr lang="en-US" altLang="zh-TW" sz="1200" smtClean="0">
              <a:latin typeface="Times New Roman" panose="02020603050405020304"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zh-TW" dirty="0" smtClean="0"/>
              <a:t>https://www.media.mit.edu/wearables/mithril/photos.html</a:t>
            </a:r>
          </a:p>
          <a:p>
            <a:pPr eaLnBrk="1" hangingPunct="1"/>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is a next-generation wearables research platform developed by researchers at the MIT Media Lab. The goal of the </a:t>
            </a:r>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project is the development and prototyping of new techniques of human-computer interaction for body-worn applications. Through the application of human factors, machine learning, hardware engineering, and software engineering, the </a:t>
            </a:r>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team is constructing a new kind of computing environment and developing prototype applications for health, communications, and just-in-time information delivery.</a:t>
            </a:r>
          </a:p>
          <a:p>
            <a:pPr eaLnBrk="1" hangingPunct="1"/>
            <a:r>
              <a:rPr lang="en-US" sz="1200" b="0" i="0" kern="1200" dirty="0" smtClean="0">
                <a:solidFill>
                  <a:schemeClr val="tx1"/>
                </a:solidFill>
                <a:effectLst/>
                <a:latin typeface="Times New Roman" panose="02020603050405020304" pitchFamily="18" charset="0"/>
                <a:ea typeface="+mn-ea"/>
                <a:cs typeface="+mn-cs"/>
              </a:rPr>
              <a:t>The </a:t>
            </a:r>
            <a:r>
              <a:rPr lang="en-US" sz="1200" b="0" i="0" kern="1200" dirty="0" err="1" smtClean="0">
                <a:solidFill>
                  <a:schemeClr val="tx1"/>
                </a:solidFill>
                <a:effectLst/>
                <a:latin typeface="Times New Roman" panose="02020603050405020304" pitchFamily="18" charset="0"/>
                <a:ea typeface="+mn-ea"/>
                <a:cs typeface="+mn-cs"/>
              </a:rPr>
              <a:t>SixthSense</a:t>
            </a:r>
            <a:r>
              <a:rPr lang="en-US" sz="1200" b="0" i="0" kern="1200" dirty="0" smtClean="0">
                <a:solidFill>
                  <a:schemeClr val="tx1"/>
                </a:solidFill>
                <a:effectLst/>
                <a:latin typeface="Times New Roman" panose="02020603050405020304" pitchFamily="18" charset="0"/>
                <a:ea typeface="+mn-ea"/>
                <a:cs typeface="+mn-cs"/>
              </a:rPr>
              <a:t> technology contains a pocket </a:t>
            </a:r>
            <a:r>
              <a:rPr lang="en-US" sz="1200" b="0" i="0" u="none" strike="noStrike" kern="1200" dirty="0" smtClean="0">
                <a:solidFill>
                  <a:schemeClr val="tx1"/>
                </a:solidFill>
                <a:effectLst/>
                <a:latin typeface="Times New Roman" panose="02020603050405020304" pitchFamily="18" charset="0"/>
                <a:ea typeface="+mn-ea"/>
                <a:cs typeface="+mn-cs"/>
                <a:hlinkClick r:id="rId3" tooltip="Video projector"/>
              </a:rPr>
              <a:t>projector</a:t>
            </a:r>
            <a:r>
              <a:rPr lang="en-US" sz="1200" b="0" i="0" kern="1200" dirty="0" smtClean="0">
                <a:solidFill>
                  <a:schemeClr val="tx1"/>
                </a:solidFill>
                <a:effectLst/>
                <a:latin typeface="Times New Roman" panose="02020603050405020304" pitchFamily="18" charset="0"/>
                <a:ea typeface="+mn-ea"/>
                <a:cs typeface="+mn-cs"/>
              </a:rPr>
              <a:t>, a mirror and a camera contained in a head-mounted, handheld or pendant-like, wearable device. Both the projector and the camera are connected to a </a:t>
            </a:r>
            <a:r>
              <a:rPr lang="en-US" sz="1200" b="0" i="0" u="none" strike="noStrike" kern="1200" dirty="0" smtClean="0">
                <a:solidFill>
                  <a:schemeClr val="tx1"/>
                </a:solidFill>
                <a:effectLst/>
                <a:latin typeface="Times New Roman" panose="02020603050405020304" pitchFamily="18" charset="0"/>
                <a:ea typeface="+mn-ea"/>
                <a:cs typeface="+mn-cs"/>
                <a:hlinkClick r:id="rId4" tooltip="Mobile computing"/>
              </a:rPr>
              <a:t>mobile computing</a:t>
            </a:r>
            <a:r>
              <a:rPr lang="en-US" sz="1200" b="0" i="0" kern="1200" dirty="0" smtClean="0">
                <a:solidFill>
                  <a:schemeClr val="tx1"/>
                </a:solidFill>
                <a:effectLst/>
                <a:latin typeface="Times New Roman" panose="02020603050405020304" pitchFamily="18" charset="0"/>
                <a:ea typeface="+mn-ea"/>
                <a:cs typeface="+mn-cs"/>
              </a:rPr>
              <a:t> device in the user’s pocket. The projector projects visual information enabling surfaces, walls and physical objects around us to be used as interfaces; while the camera recognizes and tracks users' hand gestures and physical objects using computer-vision based techniques. The software program processes the video stream data captured by the camera and tracks the locations of the colored markers (visual tracking fiducials) at the tips of the user’s fingers. The movements and arrangements of these fiducials are interpreted into gestures that act as interaction instructions for the projected application interfaces. </a:t>
            </a:r>
            <a:r>
              <a:rPr lang="en-US" sz="1200" b="0" i="0" kern="1200" dirty="0" err="1" smtClean="0">
                <a:solidFill>
                  <a:schemeClr val="tx1"/>
                </a:solidFill>
                <a:effectLst/>
                <a:latin typeface="Times New Roman" panose="02020603050405020304" pitchFamily="18" charset="0"/>
                <a:ea typeface="+mn-ea"/>
                <a:cs typeface="+mn-cs"/>
              </a:rPr>
              <a:t>SixthSense</a:t>
            </a:r>
            <a:r>
              <a:rPr lang="en-US" sz="1200" b="0" i="0" kern="1200" dirty="0" smtClean="0">
                <a:solidFill>
                  <a:schemeClr val="tx1"/>
                </a:solidFill>
                <a:effectLst/>
                <a:latin typeface="Times New Roman" panose="02020603050405020304" pitchFamily="18" charset="0"/>
                <a:ea typeface="+mn-ea"/>
                <a:cs typeface="+mn-cs"/>
              </a:rPr>
              <a:t> supports multi-touch and multi-user interaction.</a:t>
            </a:r>
          </a:p>
          <a:p>
            <a:pPr eaLnBrk="1" hangingPunct="1"/>
            <a:endParaRPr lang="en-US" sz="1200" b="0" i="0" kern="1200" dirty="0" smtClean="0">
              <a:solidFill>
                <a:schemeClr val="tx1"/>
              </a:solidFill>
              <a:effectLst/>
              <a:latin typeface="Times New Roman" panose="02020603050405020304" pitchFamily="18" charset="0"/>
              <a:ea typeface="+mn-ea"/>
              <a:cs typeface="+mn-cs"/>
            </a:endParaRPr>
          </a:p>
          <a:p>
            <a:pPr eaLnBrk="1" hangingPunct="1"/>
            <a:r>
              <a:rPr lang="en-US" altLang="zh-TW" dirty="0" smtClean="0">
                <a:ea typeface="+mn-ea"/>
              </a:rPr>
              <a:t>Conflicting requirements</a:t>
            </a:r>
          </a:p>
          <a:p>
            <a:pPr lvl="1" eaLnBrk="1" hangingPunct="1"/>
            <a:r>
              <a:rPr lang="en-US" altLang="zh-TW" dirty="0" smtClean="0">
                <a:ea typeface="+mn-ea"/>
              </a:rPr>
              <a:t>Tailoring interfaces appropriate to the device.</a:t>
            </a:r>
          </a:p>
          <a:p>
            <a:pPr lvl="1" eaLnBrk="1" hangingPunct="1"/>
            <a:r>
              <a:rPr lang="en-US" altLang="zh-TW" dirty="0" smtClean="0">
                <a:ea typeface="+mn-ea"/>
              </a:rPr>
              <a:t>Offering a familiar interface so that users can quickly adapt to the new device.</a:t>
            </a:r>
          </a:p>
          <a:p>
            <a:pPr lvl="0" eaLnBrk="1" hangingPunct="1"/>
            <a:r>
              <a:rPr lang="en-US" altLang="zh-TW" dirty="0" smtClean="0">
                <a:ea typeface="+mn-ea"/>
              </a:rPr>
              <a:t>http://www.tuicool.com/articles/AR7BBf</a:t>
            </a:r>
          </a:p>
          <a:p>
            <a:pPr eaLnBrk="1" hangingPunct="1"/>
            <a:endParaRPr lang="zh-TW" altLang="en-US" dirty="0" smtClean="0"/>
          </a:p>
        </p:txBody>
      </p:sp>
    </p:spTree>
    <p:extLst>
      <p:ext uri="{BB962C8B-B14F-4D97-AF65-F5344CB8AC3E}">
        <p14:creationId xmlns:p14="http://schemas.microsoft.com/office/powerpoint/2010/main" val="1756030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49D214F-AABA-46D2-BFCD-B90258845D76}" type="slidenum">
              <a:rPr lang="zh-TW" altLang="en-US" sz="1200" smtClean="0">
                <a:latin typeface="Times New Roman" panose="02020603050405020304" pitchFamily="18" charset="0"/>
              </a:rPr>
              <a:pPr/>
              <a:t>33</a:t>
            </a:fld>
            <a:endParaRPr lang="en-US" altLang="zh-TW" sz="1200" smtClean="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659351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6872E4A-55E5-4B98-81B7-83C732BC897B}" type="slidenum">
              <a:rPr lang="zh-TW" altLang="en-US" sz="1200" smtClean="0">
                <a:latin typeface="Times New Roman" panose="02020603050405020304" pitchFamily="18" charset="0"/>
              </a:rPr>
              <a:pPr/>
              <a:t>34</a:t>
            </a:fld>
            <a:endParaRPr lang="en-US" altLang="zh-TW" sz="1200" smtClean="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zh-CN" dirty="0" smtClean="0"/>
              <a:t>The PC sound card converts</a:t>
            </a:r>
            <a:r>
              <a:rPr lang="en-US" altLang="zh-CN" baseline="0" dirty="0" smtClean="0"/>
              <a:t> analog waves spoken into the </a:t>
            </a:r>
            <a:r>
              <a:rPr lang="en-US" altLang="zh-CN" baseline="0" dirty="0" err="1" smtClean="0"/>
              <a:t>micrcophone</a:t>
            </a:r>
            <a:r>
              <a:rPr lang="en-US" altLang="zh-CN" baseline="0" dirty="0" smtClean="0"/>
              <a:t> into a digital format. The software acoustic model breaks the word into three phonemes: ST UH FF. The software language model compares the phonemes to words in its built-in dictionary. The software decides what it thinks the spoken word was and display the best match on the screen.</a:t>
            </a:r>
          </a:p>
          <a:p>
            <a:pPr eaLnBrk="1" hangingPunct="1"/>
            <a:r>
              <a:rPr lang="en-US" altLang="zh-CN" dirty="0" smtClean="0"/>
              <a:t>http://www1.icsi.berkeley.edu/Speech/faq/SRapproaches.html</a:t>
            </a:r>
          </a:p>
          <a:p>
            <a:pPr eaLnBrk="1" hangingPunct="1"/>
            <a:r>
              <a:rPr lang="en-US" altLang="zh-CN" dirty="0" smtClean="0"/>
              <a:t>application: </a:t>
            </a:r>
            <a:r>
              <a:rPr lang="zh-CN" altLang="en-US" dirty="0" smtClean="0"/>
              <a:t>语音拨号（</a:t>
            </a:r>
            <a:r>
              <a:rPr lang="en-US" altLang="zh-CN" dirty="0" smtClean="0"/>
              <a:t>voice dialing</a:t>
            </a:r>
            <a:r>
              <a:rPr lang="zh-CN" altLang="en-US" dirty="0" smtClean="0"/>
              <a:t>）</a:t>
            </a:r>
            <a:r>
              <a:rPr lang="en-US" sz="1200" b="0" i="0" kern="1200" dirty="0" smtClean="0">
                <a:solidFill>
                  <a:schemeClr val="tx1"/>
                </a:solidFill>
                <a:effectLst/>
                <a:latin typeface="Times New Roman" panose="02020603050405020304" pitchFamily="18" charset="0"/>
                <a:ea typeface="+mn-ea"/>
                <a:cs typeface="+mn-cs"/>
              </a:rPr>
              <a:t>speech-to-text processing (e.g., </a:t>
            </a:r>
            <a:r>
              <a:rPr lang="en-US" sz="1200" b="0" i="0" u="none" strike="noStrike" kern="1200" dirty="0" smtClean="0">
                <a:solidFill>
                  <a:schemeClr val="tx1"/>
                </a:solidFill>
                <a:effectLst/>
                <a:latin typeface="Times New Roman" panose="02020603050405020304" pitchFamily="18" charset="0"/>
                <a:ea typeface="+mn-ea"/>
                <a:cs typeface="+mn-cs"/>
                <a:hlinkClick r:id="rId3" tooltip="Word processor"/>
              </a:rPr>
              <a:t>word processors</a:t>
            </a:r>
            <a:r>
              <a:rPr lang="en-US" sz="1200" b="0" i="0" kern="1200" dirty="0" smtClean="0">
                <a:solidFill>
                  <a:schemeClr val="tx1"/>
                </a:solidFill>
                <a:effectLst/>
                <a:latin typeface="Times New Roman" panose="02020603050405020304" pitchFamily="18" charset="0"/>
                <a:ea typeface="+mn-ea"/>
                <a:cs typeface="+mn-cs"/>
              </a:rPr>
              <a:t> or </a:t>
            </a:r>
            <a:r>
              <a:rPr lang="en-US" sz="1200" b="0" i="0" u="none" strike="noStrike" kern="1200" dirty="0" smtClean="0">
                <a:solidFill>
                  <a:schemeClr val="tx1"/>
                </a:solidFill>
                <a:effectLst/>
                <a:latin typeface="Times New Roman" panose="02020603050405020304" pitchFamily="18" charset="0"/>
                <a:ea typeface="+mn-ea"/>
                <a:cs typeface="+mn-cs"/>
                <a:hlinkClick r:id="rId4" tooltip="Email"/>
              </a:rPr>
              <a:t>emails</a:t>
            </a:r>
            <a:r>
              <a:rPr lang="en-US" sz="1200" b="0" i="0" kern="1200" dirty="0" smtClean="0">
                <a:solidFill>
                  <a:schemeClr val="tx1"/>
                </a:solidFill>
                <a:effectLst/>
                <a:latin typeface="Times New Roman" panose="02020603050405020304" pitchFamily="18" charset="0"/>
                <a:ea typeface="+mn-ea"/>
                <a:cs typeface="+mn-cs"/>
              </a:rPr>
              <a:t>)</a:t>
            </a:r>
          </a:p>
          <a:p>
            <a:pPr eaLnBrk="1" hangingPunct="1"/>
            <a:endParaRPr lang="zh-TW" altLang="en-US" dirty="0" smtClean="0"/>
          </a:p>
        </p:txBody>
      </p:sp>
    </p:spTree>
    <p:extLst>
      <p:ext uri="{BB962C8B-B14F-4D97-AF65-F5344CB8AC3E}">
        <p14:creationId xmlns:p14="http://schemas.microsoft.com/office/powerpoint/2010/main" val="1632681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AC720AEB-794A-4678-BE9F-9D57A797FE55}" type="slidenum">
              <a:rPr lang="zh-TW" altLang="en-US" sz="1200" smtClean="0">
                <a:latin typeface="Times New Roman" panose="02020603050405020304" pitchFamily="18" charset="0"/>
              </a:rPr>
              <a:pPr/>
              <a:t>36</a:t>
            </a:fld>
            <a:endParaRPr lang="en-US" altLang="zh-TW" sz="1200" smtClean="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zh-TW" dirty="0" smtClean="0"/>
              <a:t>https://www.youtube.com/watch?v=Rmh-mZFxWns</a:t>
            </a:r>
          </a:p>
          <a:p>
            <a:pPr eaLnBrk="1" hangingPunct="1"/>
            <a:r>
              <a:rPr lang="en-US" altLang="zh-TW" dirty="0" smtClean="0"/>
              <a:t>https://www.youtube.com/watch?v=sEGY6MyPqsY</a:t>
            </a:r>
          </a:p>
          <a:p>
            <a:pPr eaLnBrk="1" hangingPunct="1"/>
            <a:r>
              <a:rPr lang="en-US" altLang="zh-TW" dirty="0" smtClean="0"/>
              <a:t>http://tangible.media.mit.edu/project/indepth/</a:t>
            </a:r>
          </a:p>
          <a:p>
            <a:pPr eaLnBrk="1" hangingPunct="1"/>
            <a:r>
              <a:rPr lang="en-US" altLang="zh-TW" dirty="0" smtClean="0"/>
              <a:t>https://www.youtube.com/watch?v=hgTSQkoRUwU</a:t>
            </a:r>
            <a:endParaRPr lang="zh-TW" altLang="en-US" dirty="0" smtClean="0"/>
          </a:p>
        </p:txBody>
      </p:sp>
    </p:spTree>
    <p:extLst>
      <p:ext uri="{BB962C8B-B14F-4D97-AF65-F5344CB8AC3E}">
        <p14:creationId xmlns:p14="http://schemas.microsoft.com/office/powerpoint/2010/main" val="2301557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1300782-01AA-4EDA-9C3D-426AAEE4AC99}" type="slidenum">
              <a:rPr lang="zh-TW" altLang="en-US" sz="1200" smtClean="0">
                <a:latin typeface="Times New Roman" panose="02020603050405020304" pitchFamily="18" charset="0"/>
              </a:rPr>
              <a:pPr/>
              <a:t>37</a:t>
            </a:fld>
            <a:endParaRPr lang="en-US" altLang="zh-TW" sz="1200" smtClean="0">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https://www.media.mit.edu/projects/OLD_cityhome2/overview/</a:t>
            </a:r>
            <a:endParaRPr lang="zh-TW" altLang="en-US" dirty="0" smtClean="0"/>
          </a:p>
          <a:p>
            <a:pPr eaLnBrk="1" hangingPunct="1"/>
            <a:endParaRPr lang="zh-TW" altLang="en-US" dirty="0" smtClean="0"/>
          </a:p>
        </p:txBody>
      </p:sp>
    </p:spTree>
    <p:extLst>
      <p:ext uri="{BB962C8B-B14F-4D97-AF65-F5344CB8AC3E}">
        <p14:creationId xmlns:p14="http://schemas.microsoft.com/office/powerpoint/2010/main" val="2770286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82DE671-8DDA-4C53-900C-072FED914D3E}" type="slidenum">
              <a:rPr lang="zh-TW" altLang="en-US" sz="1200" smtClean="0">
                <a:latin typeface="Times New Roman" panose="02020603050405020304" pitchFamily="18" charset="0"/>
              </a:rPr>
              <a:pPr/>
              <a:t>38</a:t>
            </a:fld>
            <a:endParaRPr lang="en-US" altLang="zh-TW" sz="1200" smtClean="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zh-TW" dirty="0" smtClean="0"/>
              <a:t>https://www.youtube.com/watch?v=ogfYd705cRs</a:t>
            </a:r>
            <a:endParaRPr lang="zh-TW" altLang="en-US" dirty="0" smtClean="0"/>
          </a:p>
        </p:txBody>
      </p:sp>
    </p:spTree>
    <p:extLst>
      <p:ext uri="{BB962C8B-B14F-4D97-AF65-F5344CB8AC3E}">
        <p14:creationId xmlns:p14="http://schemas.microsoft.com/office/powerpoint/2010/main" val="850186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ED6B7DD-7F71-42A6-A6B7-BEF39FFFE7D5}" type="slidenum">
              <a:rPr lang="zh-TW" altLang="en-US" sz="1200" smtClean="0">
                <a:latin typeface="Times New Roman" panose="02020603050405020304" pitchFamily="18" charset="0"/>
              </a:rPr>
              <a:pPr/>
              <a:t>39</a:t>
            </a:fld>
            <a:endParaRPr lang="en-US" altLang="zh-TW" sz="1200" smtClean="0">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zh-TW" altLang="en-US" dirty="0" smtClean="0"/>
          </a:p>
        </p:txBody>
      </p:sp>
    </p:spTree>
    <p:extLst>
      <p:ext uri="{BB962C8B-B14F-4D97-AF65-F5344CB8AC3E}">
        <p14:creationId xmlns:p14="http://schemas.microsoft.com/office/powerpoint/2010/main" val="3061211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9BE8DF3-97A8-4E9C-8E00-405DCCAF8FA4}" type="slidenum">
              <a:rPr lang="zh-TW" altLang="en-US" sz="1200" smtClean="0">
                <a:latin typeface="Times New Roman" panose="02020603050405020304" pitchFamily="18" charset="0"/>
              </a:rPr>
              <a:pPr/>
              <a:t>40</a:t>
            </a:fld>
            <a:endParaRPr lang="en-US" altLang="zh-TW" sz="1200" smtClean="0">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00579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8DAFA39F-6EB6-42C6-9A1F-DD22B0501508}" type="slidenum">
              <a:rPr lang="zh-TW" altLang="en-US" sz="1200" smtClean="0">
                <a:latin typeface="Times New Roman" panose="02020603050405020304" pitchFamily="18" charset="0"/>
              </a:rPr>
              <a:pPr/>
              <a:t>41</a:t>
            </a:fld>
            <a:endParaRPr lang="en-US" altLang="zh-TW" sz="1200" smtClean="0">
              <a:latin typeface="Times New Roman" panose="02020603050405020304"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zh-CN" altLang="en-US" dirty="0" smtClean="0"/>
              <a:t>最常见的例子就是</a:t>
            </a:r>
            <a:r>
              <a:rPr lang="en-US" altLang="zh-CN" dirty="0" smtClean="0"/>
              <a:t>3D</a:t>
            </a:r>
            <a:r>
              <a:rPr lang="zh-CN" altLang="en-US" dirty="0" smtClean="0"/>
              <a:t>图形游戏</a:t>
            </a:r>
            <a:endParaRPr lang="zh-TW" altLang="en-US" dirty="0" smtClean="0"/>
          </a:p>
        </p:txBody>
      </p:sp>
    </p:spTree>
    <p:extLst>
      <p:ext uri="{BB962C8B-B14F-4D97-AF65-F5344CB8AC3E}">
        <p14:creationId xmlns:p14="http://schemas.microsoft.com/office/powerpoint/2010/main" val="2004121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3A95BC4-3B8E-406A-A155-E79BB116CF75}" type="slidenum">
              <a:rPr lang="zh-TW" altLang="en-US" sz="1200" smtClean="0">
                <a:latin typeface="Times New Roman" panose="02020603050405020304" pitchFamily="18" charset="0"/>
              </a:rPr>
              <a:pPr/>
              <a:t>42</a:t>
            </a:fld>
            <a:endParaRPr lang="en-US" altLang="zh-TW" sz="1200" smtClean="0">
              <a:latin typeface="Times New Roman" panose="02020603050405020304"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49064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E18C99B-705F-4FEE-ACA6-64081FA66A5F}" type="slidenum">
              <a:rPr lang="zh-TW" altLang="en-US" sz="1200" smtClean="0">
                <a:latin typeface="Times New Roman" panose="02020603050405020304" pitchFamily="18" charset="0"/>
              </a:rPr>
              <a:pPr/>
              <a:t>5</a:t>
            </a:fld>
            <a:endParaRPr lang="en-US" altLang="zh-TW" sz="1200" smtClean="0">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951912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87E4C260-9983-4B6C-A058-05B5DE27828E}" type="slidenum">
              <a:rPr lang="zh-TW" altLang="en-US" sz="1200" smtClean="0">
                <a:latin typeface="Times New Roman" panose="02020603050405020304" pitchFamily="18" charset="0"/>
              </a:rPr>
              <a:pPr/>
              <a:t>43</a:t>
            </a:fld>
            <a:endParaRPr lang="en-US" altLang="zh-TW" sz="1200" smtClean="0">
              <a:latin typeface="Times New Roman" panose="02020603050405020304"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Military, police and firefighters use HMDs to display tactical information such as maps or thermal imaging data while viewing the real scene.</a:t>
            </a:r>
          </a:p>
          <a:p>
            <a:pPr eaLnBrk="1" hangingPunct="1"/>
            <a:r>
              <a:rPr lang="en-US" altLang="zh-TW" dirty="0" smtClean="0"/>
              <a:t>https://www.bilibili.com/video/BV1ci4y1L7PQ?from=search&amp;seid=17570064518957577794</a:t>
            </a:r>
          </a:p>
        </p:txBody>
      </p:sp>
    </p:spTree>
    <p:extLst>
      <p:ext uri="{BB962C8B-B14F-4D97-AF65-F5344CB8AC3E}">
        <p14:creationId xmlns:p14="http://schemas.microsoft.com/office/powerpoint/2010/main" val="2089361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AF3CF3B-2F74-42AC-B9F6-E64D996EEE39}" type="slidenum">
              <a:rPr lang="zh-TW" altLang="en-US" sz="1200" smtClean="0">
                <a:latin typeface="Times New Roman" panose="02020603050405020304" pitchFamily="18" charset="0"/>
              </a:rPr>
              <a:pPr/>
              <a:t>44</a:t>
            </a:fld>
            <a:endParaRPr lang="en-US" altLang="zh-TW" sz="1200" smtClean="0">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zh-TW" dirty="0" smtClean="0">
                <a:ea typeface="+mn-ea"/>
              </a:rPr>
              <a:t>Binocular</a:t>
            </a:r>
            <a:r>
              <a:rPr lang="zh-CN" altLang="en-US" dirty="0" smtClean="0">
                <a:ea typeface="+mn-ea"/>
              </a:rPr>
              <a:t>：双目</a:t>
            </a:r>
            <a:endParaRPr lang="en-US" altLang="zh-CN" dirty="0" smtClean="0">
              <a:ea typeface="+mn-ea"/>
            </a:endParaRPr>
          </a:p>
          <a:p>
            <a:pPr eaLnBrk="1" hangingPunct="1"/>
            <a:r>
              <a:rPr lang="en-US" altLang="zh-TW" dirty="0" smtClean="0">
                <a:ea typeface="+mn-ea"/>
              </a:rPr>
              <a:t>Omni-Orientation </a:t>
            </a:r>
            <a:r>
              <a:rPr lang="zh-CN" altLang="en-US" dirty="0" smtClean="0">
                <a:ea typeface="+mn-ea"/>
              </a:rPr>
              <a:t>：全方位</a:t>
            </a:r>
            <a:endParaRPr lang="en-US" altLang="zh-CN" dirty="0" smtClean="0">
              <a:ea typeface="+mn-ea"/>
            </a:endParaRPr>
          </a:p>
          <a:p>
            <a:pPr eaLnBrk="1" hangingPunct="1"/>
            <a:r>
              <a:rPr lang="en-US" sz="1200" b="0" i="0" kern="1200" dirty="0" smtClean="0">
                <a:solidFill>
                  <a:schemeClr val="tx1"/>
                </a:solidFill>
                <a:effectLst/>
                <a:latin typeface="Times New Roman" panose="02020603050405020304" pitchFamily="18" charset="0"/>
                <a:ea typeface="+mn-ea"/>
                <a:cs typeface="+mn-cs"/>
              </a:rPr>
              <a:t>The Binocular Omni Orientation Monitor or BOOM is one of the oldest VR displays, and direct ancestor to the HMD.</a:t>
            </a:r>
            <a:endParaRPr lang="zh-TW" altLang="en-US" dirty="0" smtClean="0"/>
          </a:p>
        </p:txBody>
      </p:sp>
    </p:spTree>
    <p:extLst>
      <p:ext uri="{BB962C8B-B14F-4D97-AF65-F5344CB8AC3E}">
        <p14:creationId xmlns:p14="http://schemas.microsoft.com/office/powerpoint/2010/main" val="2343268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5FF7102D-65EA-480F-B7AF-B46C0F8F8BD8}" type="slidenum">
              <a:rPr lang="zh-TW" altLang="en-US" sz="1200" smtClean="0">
                <a:latin typeface="Times New Roman" panose="02020603050405020304" pitchFamily="18" charset="0"/>
              </a:rPr>
              <a:pPr/>
              <a:t>45</a:t>
            </a:fld>
            <a:endParaRPr lang="en-US" altLang="zh-TW" sz="1200" smtClean="0">
              <a:latin typeface="Times New Roman"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zh-TW" dirty="0" smtClean="0"/>
              <a:t>developed at U of Illinois, Chicago</a:t>
            </a:r>
          </a:p>
          <a:p>
            <a:pPr eaLnBrk="1" hangingPunct="1"/>
            <a:r>
              <a:rPr lang="en-US" altLang="zh-TW" dirty="0" smtClean="0"/>
              <a:t>projects stereo images onto walls and floor of a room-sized cube</a:t>
            </a:r>
          </a:p>
          <a:p>
            <a:pPr eaLnBrk="1" hangingPunct="1"/>
            <a:r>
              <a:rPr lang="en-US" altLang="zh-TW" dirty="0" smtClean="0"/>
              <a:t>users wear lightweight stereo glasses &amp; can move freely</a:t>
            </a:r>
          </a:p>
          <a:p>
            <a:pPr eaLnBrk="1" hangingPunct="1"/>
            <a:r>
              <a:rPr lang="en-US" altLang="zh-TW" dirty="0" smtClean="0"/>
              <a:t>several users can be in same room</a:t>
            </a:r>
          </a:p>
          <a:p>
            <a:pPr eaLnBrk="1" hangingPunct="1"/>
            <a:r>
              <a:rPr lang="en-US" altLang="zh-TW" dirty="0" err="1" smtClean="0"/>
              <a:t>headtracker</a:t>
            </a:r>
            <a:r>
              <a:rPr lang="en-US" altLang="zh-TW" dirty="0" smtClean="0"/>
              <a:t> adjusts display to "lead user"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smtClean="0">
                <a:solidFill>
                  <a:schemeClr val="tx1"/>
                </a:solidFill>
                <a:effectLst/>
                <a:latin typeface="Times New Roman" panose="02020603050405020304" pitchFamily="18" charset="0"/>
                <a:ea typeface="+mn-ea"/>
                <a:cs typeface="+mn-cs"/>
              </a:rPr>
              <a:t>Ford shows off its 3D Cave automatic virtual environment</a:t>
            </a:r>
          </a:p>
          <a:p>
            <a:pPr eaLnBrk="1" hangingPunct="1"/>
            <a:r>
              <a:rPr lang="en-US" altLang="zh-TW" dirty="0" smtClean="0"/>
              <a:t>http://www.theinquirer.net/inquirer/feature/2268800/ford-shows-off-its-3d-cave-automatic-virtual-environment</a:t>
            </a:r>
          </a:p>
          <a:p>
            <a:pPr eaLnBrk="1" hangingPunct="1"/>
            <a:r>
              <a:rPr lang="en-US" altLang="zh-TW" dirty="0" smtClean="0"/>
              <a:t>https://www.youtube.com/watch?v=ukwrnnsnV9M</a:t>
            </a:r>
            <a:endParaRPr lang="zh-TW" altLang="en-US" dirty="0" smtClean="0"/>
          </a:p>
        </p:txBody>
      </p:sp>
    </p:spTree>
    <p:extLst>
      <p:ext uri="{BB962C8B-B14F-4D97-AF65-F5344CB8AC3E}">
        <p14:creationId xmlns:p14="http://schemas.microsoft.com/office/powerpoint/2010/main" val="3483738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FE658B6-E847-4E6C-8124-048FDE4253E3}" type="slidenum">
              <a:rPr lang="zh-TW" altLang="en-US" sz="1200" smtClean="0">
                <a:latin typeface="Times New Roman" panose="02020603050405020304" pitchFamily="18" charset="0"/>
              </a:rPr>
              <a:pPr/>
              <a:t>46</a:t>
            </a:fld>
            <a:endParaRPr lang="en-US" altLang="zh-TW" sz="1200" smtClean="0">
              <a:latin typeface="Times New Roman" panose="02020603050405020304"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zh-TW" dirty="0" smtClean="0"/>
              <a:t>https://www.youtube.com/watch?v=-b9UNLNkYFY</a:t>
            </a:r>
          </a:p>
          <a:p>
            <a:pPr eaLnBrk="1" hangingPunct="1"/>
            <a:r>
              <a:rPr lang="en-US" altLang="zh-TW" dirty="0" smtClean="0"/>
              <a:t>https://www.youtube.com/watch?v=PIhmBszYHOU</a:t>
            </a:r>
          </a:p>
          <a:p>
            <a:pPr eaLnBrk="1" hangingPunct="1"/>
            <a:r>
              <a:rPr lang="en-US" altLang="zh-TW" dirty="0" smtClean="0"/>
              <a:t>game glove: https://www.youtube.com/watch?v=W9wWnI5pnpo</a:t>
            </a:r>
          </a:p>
          <a:p>
            <a:pPr eaLnBrk="1" hangingPunct="1"/>
            <a:r>
              <a:rPr lang="en-US" altLang="zh-TW" dirty="0" smtClean="0"/>
              <a:t>5dt data glove 5 ultra 1w</a:t>
            </a:r>
          </a:p>
          <a:p>
            <a:pPr eaLnBrk="1" hangingPunct="1"/>
            <a:r>
              <a:rPr lang="en-US" altLang="zh-TW" dirty="0" smtClean="0"/>
              <a:t>https://www.bilibili.com/video/BV1ep4y1H7jm?from=search&amp;seid=16096586837185015569</a:t>
            </a:r>
          </a:p>
          <a:p>
            <a:pPr eaLnBrk="1" hangingPunct="1"/>
            <a:r>
              <a:rPr lang="en-US" altLang="zh-TW" dirty="0" smtClean="0"/>
              <a:t>https://www.bilibili.com/video/BV1JV411i7vW?from=search&amp;seid=16096586837185015569</a:t>
            </a:r>
            <a:endParaRPr lang="zh-TW" altLang="en-US" dirty="0" smtClean="0"/>
          </a:p>
        </p:txBody>
      </p:sp>
    </p:spTree>
    <p:extLst>
      <p:ext uri="{BB962C8B-B14F-4D97-AF65-F5344CB8AC3E}">
        <p14:creationId xmlns:p14="http://schemas.microsoft.com/office/powerpoint/2010/main" val="583050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EB8FCB-9CC2-4ED8-B13D-60F5D0DA6EB7}" type="slidenum">
              <a:rPr lang="zh-TW" altLang="en-US" sz="1200" smtClean="0">
                <a:latin typeface="Times New Roman" panose="02020603050405020304" pitchFamily="18" charset="0"/>
              </a:rPr>
              <a:pPr/>
              <a:t>47</a:t>
            </a:fld>
            <a:endParaRPr lang="en-US" altLang="zh-TW" sz="1200" smtClean="0">
              <a:latin typeface="Times New Roman" panose="02020603050405020304"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A collaborative </a:t>
            </a:r>
            <a:r>
              <a:rPr lang="en-US" sz="1200" b="0" i="0" u="none" strike="noStrike" kern="1200" dirty="0" smtClean="0">
                <a:solidFill>
                  <a:schemeClr val="tx1"/>
                </a:solidFill>
                <a:effectLst/>
                <a:latin typeface="Times New Roman" panose="02020603050405020304" pitchFamily="18" charset="0"/>
                <a:ea typeface="+mn-ea"/>
                <a:cs typeface="+mn-cs"/>
                <a:hlinkClick r:id="rId3"/>
              </a:rPr>
              <a:t>virtual environment</a:t>
            </a:r>
            <a:r>
              <a:rPr lang="en-US" sz="1200" b="0" i="0" kern="1200" dirty="0" smtClean="0">
                <a:solidFill>
                  <a:schemeClr val="tx1"/>
                </a:solidFill>
                <a:effectLst/>
                <a:latin typeface="Times New Roman" panose="02020603050405020304" pitchFamily="18" charset="0"/>
                <a:ea typeface="+mn-ea"/>
                <a:cs typeface="+mn-cs"/>
              </a:rPr>
              <a:t> is a space in which several people interact with each other, often over several locations. The aim is for these people to share ideas and experiences in a co-operative setting - hence the name.</a:t>
            </a:r>
          </a:p>
          <a:p>
            <a:pPr fontAlgn="base"/>
            <a:r>
              <a:rPr lang="en-US" sz="1200" b="0" i="0" kern="1200" dirty="0" smtClean="0">
                <a:solidFill>
                  <a:schemeClr val="tx1"/>
                </a:solidFill>
                <a:effectLst/>
                <a:latin typeface="Times New Roman" panose="02020603050405020304" pitchFamily="18" charset="0"/>
                <a:ea typeface="+mn-ea"/>
                <a:cs typeface="+mn-cs"/>
              </a:rPr>
              <a:t>Marketing: consumer interaction</a:t>
            </a:r>
          </a:p>
          <a:p>
            <a:pPr fontAlgn="base"/>
            <a:r>
              <a:rPr lang="en-US" sz="1200" b="0" i="0" kern="1200" dirty="0" smtClean="0">
                <a:solidFill>
                  <a:schemeClr val="tx1"/>
                </a:solidFill>
                <a:effectLst/>
                <a:latin typeface="Times New Roman" panose="02020603050405020304" pitchFamily="18" charset="0"/>
                <a:ea typeface="+mn-ea"/>
                <a:cs typeface="+mn-cs"/>
              </a:rPr>
              <a:t>Training in dangerous/harmful situations</a:t>
            </a:r>
          </a:p>
          <a:p>
            <a:pPr fontAlgn="base"/>
            <a:r>
              <a:rPr lang="en-US" sz="1200" b="0" i="0" kern="1200" dirty="0" smtClean="0">
                <a:solidFill>
                  <a:schemeClr val="tx1"/>
                </a:solidFill>
                <a:effectLst/>
                <a:latin typeface="Times New Roman" panose="02020603050405020304" pitchFamily="18" charset="0"/>
                <a:ea typeface="+mn-ea"/>
                <a:cs typeface="+mn-cs"/>
              </a:rPr>
              <a:t>Social entertainment, e.g. multi-player games</a:t>
            </a:r>
          </a:p>
          <a:p>
            <a:pPr fontAlgn="base"/>
            <a:r>
              <a:rPr lang="en-US" sz="1200" b="0" i="0" kern="1200" dirty="0" smtClean="0">
                <a:solidFill>
                  <a:schemeClr val="tx1"/>
                </a:solidFill>
                <a:effectLst/>
                <a:latin typeface="Times New Roman" panose="02020603050405020304" pitchFamily="18" charset="0"/>
                <a:ea typeface="+mn-ea"/>
                <a:cs typeface="+mn-cs"/>
              </a:rPr>
              <a:t>Medicine: surgery simulation</a:t>
            </a:r>
          </a:p>
          <a:p>
            <a:pPr fontAlgn="base"/>
            <a:r>
              <a:rPr lang="en-US" sz="1200" b="0" i="0" kern="1200" dirty="0" smtClean="0">
                <a:solidFill>
                  <a:schemeClr val="tx1"/>
                </a:solidFill>
                <a:effectLst/>
                <a:latin typeface="Times New Roman" panose="02020603050405020304" pitchFamily="18" charset="0"/>
                <a:ea typeface="+mn-ea"/>
                <a:cs typeface="+mn-cs"/>
              </a:rPr>
              <a:t>Healthcare: virtual reality in phobia treatment</a:t>
            </a:r>
          </a:p>
          <a:p>
            <a:pPr eaLnBrk="1" hangingPunct="1"/>
            <a:endParaRPr lang="zh-TW" altLang="en-US" dirty="0" smtClean="0"/>
          </a:p>
        </p:txBody>
      </p:sp>
    </p:spTree>
    <p:extLst>
      <p:ext uri="{BB962C8B-B14F-4D97-AF65-F5344CB8AC3E}">
        <p14:creationId xmlns:p14="http://schemas.microsoft.com/office/powerpoint/2010/main" val="849770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EFBEBF4A-98C0-4A8F-AA49-E290277FDC0B}" type="slidenum">
              <a:rPr lang="zh-TW" altLang="en-US" sz="1200" smtClean="0">
                <a:latin typeface="Times New Roman" panose="02020603050405020304" pitchFamily="18" charset="0"/>
              </a:rPr>
              <a:pPr/>
              <a:t>48</a:t>
            </a:fld>
            <a:endParaRPr lang="en-US" altLang="zh-TW" sz="1200" smtClean="0">
              <a:latin typeface="Times New Roman" panose="02020603050405020304"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zh-TW" dirty="0" smtClean="0"/>
              <a:t>https://www.youtube.com/watch?v=chHI30_stQg</a:t>
            </a:r>
            <a:endParaRPr lang="zh-TW" altLang="en-US" dirty="0" smtClean="0"/>
          </a:p>
        </p:txBody>
      </p:sp>
    </p:spTree>
    <p:extLst>
      <p:ext uri="{BB962C8B-B14F-4D97-AF65-F5344CB8AC3E}">
        <p14:creationId xmlns:p14="http://schemas.microsoft.com/office/powerpoint/2010/main" val="1205116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A02DC2C-32A5-4FB5-B45C-2D3A0F58D50F}" type="slidenum">
              <a:rPr lang="zh-TW" altLang="en-US" sz="1200" smtClean="0">
                <a:latin typeface="Times New Roman" panose="02020603050405020304" pitchFamily="18" charset="0"/>
              </a:rPr>
              <a:pPr/>
              <a:t>49</a:t>
            </a:fld>
            <a:endParaRPr lang="en-US" altLang="zh-TW" sz="1200" smtClean="0">
              <a:latin typeface="Times New Roman" panose="02020603050405020304"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zh-TW" smtClean="0"/>
              <a:t>https://www.youtube.com/watch?v=ni3G1r0Myj4</a:t>
            </a:r>
            <a:endParaRPr lang="zh-TW" altLang="en-US" smtClean="0"/>
          </a:p>
        </p:txBody>
      </p:sp>
    </p:spTree>
    <p:extLst>
      <p:ext uri="{BB962C8B-B14F-4D97-AF65-F5344CB8AC3E}">
        <p14:creationId xmlns:p14="http://schemas.microsoft.com/office/powerpoint/2010/main" val="2707414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50</a:t>
            </a:fld>
            <a:endParaRPr lang="en-US" altLang="zh-TW"/>
          </a:p>
        </p:txBody>
      </p:sp>
    </p:spTree>
    <p:extLst>
      <p:ext uri="{BB962C8B-B14F-4D97-AF65-F5344CB8AC3E}">
        <p14:creationId xmlns:p14="http://schemas.microsoft.com/office/powerpoint/2010/main" val="19675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E6348F7-A34A-4750-8B79-EE53013425F4}" type="slidenum">
              <a:rPr lang="zh-TW" altLang="en-US" sz="1200" smtClean="0">
                <a:latin typeface="Times New Roman" panose="02020603050405020304" pitchFamily="18" charset="0"/>
              </a:rPr>
              <a:pPr/>
              <a:t>6</a:t>
            </a:fld>
            <a:endParaRPr lang="en-US" altLang="zh-TW" sz="1200" smtClean="0">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97645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B10F8D1-B10E-4C81-9979-E485F380C13A}" type="slidenum">
              <a:rPr lang="zh-TW" altLang="en-US" sz="1200" smtClean="0">
                <a:latin typeface="Times New Roman" panose="02020603050405020304" pitchFamily="18" charset="0"/>
              </a:rPr>
              <a:pPr/>
              <a:t>7</a:t>
            </a:fld>
            <a:endParaRPr lang="en-US" altLang="zh-TW" sz="1200" smtClean="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204133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3FCC284-CDBC-4333-A884-A9D944736D1A}" type="slidenum">
              <a:rPr lang="zh-TW" altLang="en-US" sz="1200" smtClean="0">
                <a:latin typeface="Times New Roman" panose="02020603050405020304" pitchFamily="18" charset="0"/>
              </a:rPr>
              <a:pPr/>
              <a:t>8</a:t>
            </a:fld>
            <a:endParaRPr lang="en-US" altLang="zh-TW" sz="1200" smtClean="0">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zh-CN" dirty="0" smtClean="0"/>
              <a:t>1.</a:t>
            </a:r>
            <a:r>
              <a:rPr lang="zh-CN" altLang="en-US" dirty="0" smtClean="0"/>
              <a:t>用户界面设计，多媒体交互技术</a:t>
            </a:r>
            <a:endParaRPr lang="en-US" altLang="zh-CN" dirty="0" smtClean="0"/>
          </a:p>
          <a:p>
            <a:pPr eaLnBrk="1" hangingPunct="1"/>
            <a:r>
              <a:rPr lang="en-US" altLang="zh-CN" dirty="0" smtClean="0"/>
              <a:t>2.</a:t>
            </a:r>
            <a:r>
              <a:rPr lang="zh-CN" altLang="en-US" dirty="0" smtClean="0"/>
              <a:t>计算机对人的影响，摇一摇，</a:t>
            </a:r>
            <a:r>
              <a:rPr lang="en-US" altLang="zh-CN" dirty="0" err="1" smtClean="0"/>
              <a:t>facebook</a:t>
            </a:r>
            <a:r>
              <a:rPr lang="zh-CN" altLang="en-US" dirty="0" smtClean="0"/>
              <a:t>，</a:t>
            </a:r>
            <a:r>
              <a:rPr lang="en-US" altLang="zh-CN" dirty="0" err="1" smtClean="0"/>
              <a:t>instagram</a:t>
            </a:r>
            <a:r>
              <a:rPr lang="zh-CN" altLang="en-US" dirty="0" smtClean="0"/>
              <a:t>，</a:t>
            </a:r>
            <a:r>
              <a:rPr lang="en-US" altLang="zh-CN" dirty="0" smtClean="0"/>
              <a:t>apple watch</a:t>
            </a:r>
            <a:endParaRPr lang="zh-TW" altLang="en-US" dirty="0" smtClean="0"/>
          </a:p>
        </p:txBody>
      </p:sp>
    </p:spTree>
    <p:extLst>
      <p:ext uri="{BB962C8B-B14F-4D97-AF65-F5344CB8AC3E}">
        <p14:creationId xmlns:p14="http://schemas.microsoft.com/office/powerpoint/2010/main" val="204972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04E5872-4684-484C-8C26-B6671EB0D788}" type="slidenum">
              <a:rPr lang="zh-TW" altLang="en-US" sz="1200" smtClean="0">
                <a:latin typeface="Times New Roman" panose="02020603050405020304" pitchFamily="18" charset="0"/>
              </a:rPr>
              <a:pPr/>
              <a:t>9</a:t>
            </a:fld>
            <a:endParaRPr lang="en-US" altLang="zh-TW" sz="1200" smtClean="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zh-CN" altLang="en-US" dirty="0" smtClean="0"/>
              <a:t>最好不需要或者需要简单的</a:t>
            </a:r>
            <a:r>
              <a:rPr lang="en-US" altLang="zh-CN" dirty="0" smtClean="0"/>
              <a:t>training</a:t>
            </a:r>
          </a:p>
          <a:p>
            <a:pPr eaLnBrk="1" hangingPunct="1"/>
            <a:r>
              <a:rPr lang="en-US" altLang="zh-CN" dirty="0" smtClean="0"/>
              <a:t>data glove</a:t>
            </a:r>
            <a:r>
              <a:rPr lang="zh-CN" altLang="en-US" dirty="0" smtClean="0"/>
              <a:t>，</a:t>
            </a:r>
            <a:r>
              <a:rPr lang="en-US" altLang="zh-CN" dirty="0" smtClean="0"/>
              <a:t>google glass</a:t>
            </a:r>
          </a:p>
          <a:p>
            <a:pPr eaLnBrk="1" hangingPunct="1"/>
            <a:r>
              <a:rPr lang="en-US" altLang="zh-CN" dirty="0" err="1" smtClean="0"/>
              <a:t>kinect</a:t>
            </a:r>
            <a:r>
              <a:rPr lang="zh-CN" altLang="en-US" dirty="0" smtClean="0"/>
              <a:t>，全息投影</a:t>
            </a:r>
            <a:endParaRPr lang="en-US" altLang="zh-CN" dirty="0" smtClean="0"/>
          </a:p>
          <a:p>
            <a:pPr eaLnBrk="1" hangingPunct="1"/>
            <a:r>
              <a:rPr lang="en-US" altLang="zh-TW" dirty="0" smtClean="0"/>
              <a:t>3d</a:t>
            </a:r>
            <a:r>
              <a:rPr lang="zh-CN" altLang="en-US" dirty="0" smtClean="0"/>
              <a:t>打印 </a:t>
            </a:r>
            <a:r>
              <a:rPr lang="en-US" altLang="zh-CN" dirty="0" smtClean="0"/>
              <a:t>vlog </a:t>
            </a:r>
            <a:endParaRPr lang="zh-TW" altLang="en-US" dirty="0" smtClean="0"/>
          </a:p>
        </p:txBody>
      </p:sp>
    </p:spTree>
    <p:extLst>
      <p:ext uri="{BB962C8B-B14F-4D97-AF65-F5344CB8AC3E}">
        <p14:creationId xmlns:p14="http://schemas.microsoft.com/office/powerpoint/2010/main" val="308933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6F107DE-57B4-4A12-976E-44650E168AA7}" type="slidenum">
              <a:rPr lang="zh-TW" altLang="en-US" sz="1200" smtClean="0">
                <a:latin typeface="Times New Roman" panose="02020603050405020304" pitchFamily="18" charset="0"/>
              </a:rPr>
              <a:pPr/>
              <a:t>10</a:t>
            </a:fld>
            <a:endParaRPr lang="en-US" altLang="zh-TW" sz="1200" smtClean="0">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zh-TW" dirty="0" smtClean="0"/>
              <a:t>Smart</a:t>
            </a:r>
            <a:r>
              <a:rPr lang="en-US" altLang="zh-TW" baseline="0" dirty="0" smtClean="0"/>
              <a:t> phone</a:t>
            </a:r>
          </a:p>
          <a:p>
            <a:pPr eaLnBrk="1" hangingPunct="1"/>
            <a:r>
              <a:rPr lang="en-US" altLang="zh-TW" baseline="0" dirty="0" smtClean="0"/>
              <a:t>Facebook wiki </a:t>
            </a:r>
            <a:r>
              <a:rPr lang="en-US" altLang="zh-TW" baseline="0" dirty="0" err="1" smtClean="0"/>
              <a:t>youtube</a:t>
            </a:r>
            <a:r>
              <a:rPr lang="en-US" altLang="zh-TW" baseline="0" dirty="0" smtClean="0"/>
              <a:t> twitter </a:t>
            </a:r>
            <a:r>
              <a:rPr lang="en-US" altLang="zh-TW" baseline="0" dirty="0" err="1" smtClean="0"/>
              <a:t>instagram</a:t>
            </a:r>
            <a:endParaRPr lang="zh-TW" altLang="en-US" dirty="0" smtClean="0"/>
          </a:p>
        </p:txBody>
      </p:sp>
    </p:spTree>
    <p:extLst>
      <p:ext uri="{BB962C8B-B14F-4D97-AF65-F5344CB8AC3E}">
        <p14:creationId xmlns:p14="http://schemas.microsoft.com/office/powerpoint/2010/main" val="261539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3/11/2021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3/11/2021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3/11/2021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3/11/2021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3/11/2021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3/11/2021</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3/11/2021</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3/11/2021</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3/11/2021</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3/11/2021</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3/11/2021</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3/11/2021</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c.xerox.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hyperlink" Target="http://ir.chem.cmu.edu/irproject/applets/virtuallab/"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hhmi.org/biointeractive/museum/index.htm" TargetMode="Externa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www.touchgraph.com/assets/applet/navigator/hashable.php?initial_id=ytsirkli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akamai.com/html/technology/dataviz1.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ttt.media.mit.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markconnell.com/mark/default.asp"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Introduction</a:t>
            </a:r>
            <a:endParaRPr lang="en-US"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Requirements of HCI (cont’d)</a:t>
            </a:r>
          </a:p>
        </p:txBody>
      </p:sp>
      <p:sp>
        <p:nvSpPr>
          <p:cNvPr id="6656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Universal access to information</a:t>
            </a:r>
          </a:p>
          <a:p>
            <a:pPr lvl="1" eaLnBrk="1" hangingPunct="1"/>
            <a:r>
              <a:rPr lang="en-US" altLang="zh-TW" dirty="0" smtClean="0">
                <a:ea typeface="新細明體" panose="02020500000000000000" pitchFamily="18" charset="-120"/>
              </a:rPr>
              <a:t>Proliferation of WWW (5G)</a:t>
            </a:r>
          </a:p>
          <a:p>
            <a:pPr lvl="1" eaLnBrk="1" hangingPunct="1"/>
            <a:r>
              <a:rPr lang="en-US" altLang="zh-TW" dirty="0" smtClean="0">
                <a:ea typeface="新細明體" panose="02020500000000000000" pitchFamily="18" charset="-120"/>
              </a:rPr>
              <a:t>Information-access interfaces</a:t>
            </a:r>
          </a:p>
          <a:p>
            <a:pPr lvl="2" eaLnBrk="1" hangingPunct="1"/>
            <a:r>
              <a:rPr lang="en-US" altLang="zh-TW" dirty="0" smtClean="0">
                <a:ea typeface="新細明體" panose="02020500000000000000" pitchFamily="18" charset="-120"/>
              </a:rPr>
              <a:t>Must be able to deal with new kinds of data, e.g., multimedia information.</a:t>
            </a:r>
          </a:p>
          <a:p>
            <a:pPr lvl="2" eaLnBrk="1" hangingPunct="1"/>
            <a:r>
              <a:rPr lang="en-US" altLang="zh-TW" dirty="0" smtClean="0">
                <a:ea typeface="新細明體" panose="02020500000000000000" pitchFamily="18" charset="-120"/>
              </a:rPr>
              <a:t>Permit new kinds of interaction.</a:t>
            </a:r>
          </a:p>
          <a:p>
            <a:pPr lvl="2" eaLnBrk="1" hangingPunct="1"/>
            <a:r>
              <a:rPr lang="en-US" altLang="zh-TW" dirty="0" smtClean="0">
                <a:ea typeface="新細明體" panose="02020500000000000000" pitchFamily="18" charset="-120"/>
              </a:rPr>
              <a:t>Require collaborations between HCI and database research communities.</a:t>
            </a:r>
          </a:p>
        </p:txBody>
      </p:sp>
      <p:sp>
        <p:nvSpPr>
          <p:cNvPr id="2" name="日期占位符 1"/>
          <p:cNvSpPr>
            <a:spLocks noGrp="1"/>
          </p:cNvSpPr>
          <p:nvPr>
            <p:ph type="dt" sz="half" idx="10"/>
          </p:nvPr>
        </p:nvSpPr>
        <p:spPr/>
        <p:txBody>
          <a:bodyPr/>
          <a:lstStyle/>
          <a:p>
            <a:pPr>
              <a:defRPr/>
            </a:pPr>
            <a:fld id="{34080925-2BD4-4EB3-BB6E-BE5A333E47CE}"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pic>
        <p:nvPicPr>
          <p:cNvPr id="1028" name="Picture 4" descr="https://gimg2.baidu.com/image_search/src=http%3A%2F%2Fimg3.doubanio.com%2Fview%2Fnote%2Fl%2Fpublic%2Fp56527783.jpg&amp;refer=http%3A%2F%2Fimg3.doubanio.com&amp;app=2002&amp;size=f9999,10000&amp;q=a80&amp;n=0&amp;g=0n&amp;fmt=jpeg?sec=1617413679&amp;t=5d4318ab42d658a6c97c7f209a1d5c08"/>
          <p:cNvPicPr>
            <a:picLocks noChangeAspect="1" noChangeArrowheads="1"/>
          </p:cNvPicPr>
          <p:nvPr/>
        </p:nvPicPr>
        <p:blipFill rotWithShape="1">
          <a:blip r:embed="rId3">
            <a:extLst>
              <a:ext uri="{28A0092B-C50C-407E-A947-70E740481C1C}">
                <a14:useLocalDpi xmlns:a14="http://schemas.microsoft.com/office/drawing/2010/main" val="0"/>
              </a:ext>
            </a:extLst>
          </a:blip>
          <a:srcRect t="16712"/>
          <a:stretch/>
        </p:blipFill>
        <p:spPr bwMode="auto">
          <a:xfrm>
            <a:off x="2178017" y="4039458"/>
            <a:ext cx="4790346" cy="22785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Importance of HCI</a:t>
            </a:r>
          </a:p>
        </p:txBody>
      </p:sp>
      <p:sp>
        <p:nvSpPr>
          <p:cNvPr id="68611"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Good HCI design is critical to</a:t>
            </a:r>
          </a:p>
          <a:p>
            <a:pPr lvl="1" eaLnBrk="1" hangingPunct="1">
              <a:lnSpc>
                <a:spcPct val="90000"/>
              </a:lnSpc>
            </a:pPr>
            <a:r>
              <a:rPr lang="en-US" altLang="zh-TW" dirty="0" smtClean="0">
                <a:ea typeface="新細明體" panose="02020500000000000000" pitchFamily="18" charset="-120"/>
              </a:rPr>
              <a:t>Success of products in marketplace</a:t>
            </a:r>
          </a:p>
          <a:p>
            <a:pPr lvl="1" eaLnBrk="1" hangingPunct="1">
              <a:lnSpc>
                <a:spcPct val="90000"/>
              </a:lnSpc>
            </a:pPr>
            <a:r>
              <a:rPr lang="en-US" altLang="zh-TW" dirty="0" smtClean="0">
                <a:ea typeface="新細明體" panose="02020500000000000000" pitchFamily="18" charset="-120"/>
              </a:rPr>
              <a:t>Safety, usefulness and pleasure of using computer-based systems.</a:t>
            </a:r>
          </a:p>
          <a:p>
            <a:pPr eaLnBrk="1" hangingPunct="1">
              <a:lnSpc>
                <a:spcPct val="90000"/>
              </a:lnSpc>
            </a:pPr>
            <a:r>
              <a:rPr lang="en-US" altLang="zh-TW" dirty="0" smtClean="0">
                <a:ea typeface="新細明體" panose="02020500000000000000" pitchFamily="18" charset="-120"/>
              </a:rPr>
              <a:t>Poor HCI design have led to several well-known catastrophes.</a:t>
            </a:r>
          </a:p>
        </p:txBody>
      </p:sp>
      <p:sp>
        <p:nvSpPr>
          <p:cNvPr id="2" name="日期占位符 1"/>
          <p:cNvSpPr>
            <a:spLocks noGrp="1"/>
          </p:cNvSpPr>
          <p:nvPr>
            <p:ph type="dt" sz="half" idx="10"/>
          </p:nvPr>
        </p:nvSpPr>
        <p:spPr/>
        <p:txBody>
          <a:bodyPr/>
          <a:lstStyle/>
          <a:p>
            <a:pPr>
              <a:defRPr/>
            </a:pPr>
            <a:fld id="{079C58F5-E699-420B-8105-951D02C67F62}"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0039" t="7523" r="9647"/>
          <a:stretch/>
        </p:blipFill>
        <p:spPr>
          <a:xfrm>
            <a:off x="228600" y="2743200"/>
            <a:ext cx="2578919" cy="19812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0000" t="7845" r="13142" b="15172"/>
          <a:stretch/>
        </p:blipFill>
        <p:spPr>
          <a:xfrm>
            <a:off x="228600" y="4720655"/>
            <a:ext cx="2578919" cy="1981200"/>
          </a:xfrm>
          <a:prstGeom prst="rect">
            <a:avLst/>
          </a:prstGeom>
        </p:spPr>
      </p:pic>
      <p:pic>
        <p:nvPicPr>
          <p:cNvPr id="2050" name="Picture 2" descr="https://gimg2.baidu.com/image_search/src=http%3A%2F%2F5b0988e595225.cdn.sohucs.com%2Fimages%2F20181031%2F6fc55c9708fe44b8b318b92e95b9c4ec.jpeg&amp;refer=http%3A%2F%2F5b0988e595225.cdn.sohucs.com&amp;app=2002&amp;size=f9999,10000&amp;q=a80&amp;n=0&amp;g=0n&amp;fmt=jpeg?sec=1617414485&amp;t=d494c1db374a61d914f821819da62d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6007" y="2743201"/>
            <a:ext cx="3025582" cy="2003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s0.bdstatic.com/70cFuHSh_Q1YnxGkpoWK1HF6hhy/it/u=3849982641,1676794883&amp;fm=26&amp;gp=0.jpg"/>
          <p:cNvPicPr>
            <a:picLocks noChangeAspect="1" noChangeArrowheads="1"/>
          </p:cNvPicPr>
          <p:nvPr/>
        </p:nvPicPr>
        <p:blipFill rotWithShape="1">
          <a:blip r:embed="rId6">
            <a:extLst>
              <a:ext uri="{28A0092B-C50C-407E-A947-70E740481C1C}">
                <a14:useLocalDpi xmlns:a14="http://schemas.microsoft.com/office/drawing/2010/main" val="0"/>
              </a:ext>
            </a:extLst>
          </a:blip>
          <a:srcRect l="7059" r="4322"/>
          <a:stretch/>
        </p:blipFill>
        <p:spPr bwMode="auto">
          <a:xfrm>
            <a:off x="2696446" y="4718051"/>
            <a:ext cx="3124200" cy="1984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Importance of HCI (cont’d)</a:t>
            </a:r>
          </a:p>
        </p:txBody>
      </p:sp>
      <p:sp>
        <p:nvSpPr>
          <p:cNvPr id="7065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Good HCI design can decrease costs and increase productivity due to</a:t>
            </a:r>
          </a:p>
          <a:p>
            <a:pPr lvl="1" eaLnBrk="1" hangingPunct="1"/>
            <a:r>
              <a:rPr lang="en-US" altLang="zh-TW" smtClean="0">
                <a:ea typeface="新細明體" panose="02020500000000000000" pitchFamily="18" charset="-120"/>
              </a:rPr>
              <a:t>Fewer errors</a:t>
            </a:r>
          </a:p>
          <a:p>
            <a:pPr lvl="1" eaLnBrk="1" hangingPunct="1"/>
            <a:r>
              <a:rPr lang="en-US" altLang="zh-TW" smtClean="0">
                <a:ea typeface="新細明體" panose="02020500000000000000" pitchFamily="18" charset="-120"/>
              </a:rPr>
              <a:t>Reduced user disruption</a:t>
            </a:r>
          </a:p>
          <a:p>
            <a:pPr lvl="1" eaLnBrk="1" hangingPunct="1"/>
            <a:r>
              <a:rPr lang="en-US" altLang="zh-TW" smtClean="0">
                <a:ea typeface="新細明體" panose="02020500000000000000" pitchFamily="18" charset="-120"/>
              </a:rPr>
              <a:t>Decreased task time</a:t>
            </a:r>
          </a:p>
          <a:p>
            <a:pPr lvl="1" eaLnBrk="1" hangingPunct="1"/>
            <a:r>
              <a:rPr lang="en-US" altLang="zh-TW" smtClean="0">
                <a:ea typeface="新細明體" panose="02020500000000000000" pitchFamily="18" charset="-120"/>
              </a:rPr>
              <a:t>Reduced burden on support staff</a:t>
            </a:r>
          </a:p>
          <a:p>
            <a:pPr lvl="1" eaLnBrk="1" hangingPunct="1"/>
            <a:r>
              <a:rPr lang="en-US" altLang="zh-TW" smtClean="0">
                <a:ea typeface="新細明體" panose="02020500000000000000" pitchFamily="18" charset="-120"/>
              </a:rPr>
              <a:t>Elimination of training</a:t>
            </a:r>
          </a:p>
        </p:txBody>
      </p:sp>
      <p:sp>
        <p:nvSpPr>
          <p:cNvPr id="2" name="日期占位符 1"/>
          <p:cNvSpPr>
            <a:spLocks noGrp="1"/>
          </p:cNvSpPr>
          <p:nvPr>
            <p:ph type="dt" sz="half" idx="10"/>
          </p:nvPr>
        </p:nvSpPr>
        <p:spPr/>
        <p:txBody>
          <a:bodyPr/>
          <a:lstStyle/>
          <a:p>
            <a:pPr>
              <a:defRPr/>
            </a:pPr>
            <a:fld id="{5198D879-9AA8-4F5B-B30E-F077F7EABB4D}"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Foundations of HCI</a:t>
            </a:r>
          </a:p>
        </p:txBody>
      </p:sp>
      <p:sp>
        <p:nvSpPr>
          <p:cNvPr id="72707"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Computer science </a:t>
            </a:r>
          </a:p>
          <a:p>
            <a:pPr eaLnBrk="1" hangingPunct="1"/>
            <a:r>
              <a:rPr lang="en-US" altLang="zh-TW" dirty="0" smtClean="0">
                <a:ea typeface="新細明體" panose="02020500000000000000" pitchFamily="18" charset="-120"/>
              </a:rPr>
              <a:t>Psychology</a:t>
            </a:r>
          </a:p>
          <a:p>
            <a:pPr eaLnBrk="1" hangingPunct="1"/>
            <a:r>
              <a:rPr lang="en-US" altLang="zh-TW" dirty="0" smtClean="0">
                <a:ea typeface="新細明體" panose="02020500000000000000" pitchFamily="18" charset="-120"/>
              </a:rPr>
              <a:t>Sociology/anthropology</a:t>
            </a:r>
          </a:p>
          <a:p>
            <a:pPr eaLnBrk="1" hangingPunct="1"/>
            <a:r>
              <a:rPr lang="en-US" altLang="zh-TW" dirty="0" smtClean="0">
                <a:ea typeface="新細明體" panose="02020500000000000000" pitchFamily="18" charset="-120"/>
              </a:rPr>
              <a:t>Linguistics</a:t>
            </a:r>
          </a:p>
          <a:p>
            <a:pPr eaLnBrk="1" hangingPunct="1"/>
            <a:r>
              <a:rPr lang="en-US" altLang="zh-TW" dirty="0" smtClean="0">
                <a:ea typeface="新細明體" panose="02020500000000000000" pitchFamily="18" charset="-120"/>
              </a:rPr>
              <a:t>Artificial intelligence</a:t>
            </a:r>
          </a:p>
        </p:txBody>
      </p:sp>
      <p:sp>
        <p:nvSpPr>
          <p:cNvPr id="2" name="日期占位符 1"/>
          <p:cNvSpPr>
            <a:spLocks noGrp="1"/>
          </p:cNvSpPr>
          <p:nvPr>
            <p:ph type="dt" sz="half" idx="10"/>
          </p:nvPr>
        </p:nvSpPr>
        <p:spPr/>
        <p:txBody>
          <a:bodyPr/>
          <a:lstStyle/>
          <a:p>
            <a:pPr>
              <a:defRPr/>
            </a:pPr>
            <a:fld id="{ED992772-834D-4CCA-8BB0-A55347ED9E57}"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History of HCI</a:t>
            </a:r>
          </a:p>
        </p:txBody>
      </p:sp>
      <p:sp>
        <p:nvSpPr>
          <p:cNvPr id="7475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Direct manipulation of graphical objects.</a:t>
            </a:r>
          </a:p>
          <a:p>
            <a:pPr eaLnBrk="1" hangingPunct="1"/>
            <a:r>
              <a:rPr lang="en-US" altLang="zh-TW" dirty="0" smtClean="0">
                <a:ea typeface="新細明體" panose="02020500000000000000" pitchFamily="18" charset="-120"/>
              </a:rPr>
              <a:t>Windows</a:t>
            </a:r>
          </a:p>
          <a:p>
            <a:pPr eaLnBrk="1" hangingPunct="1"/>
            <a:r>
              <a:rPr lang="en-US" altLang="zh-TW" dirty="0" smtClean="0">
                <a:ea typeface="新細明體" panose="02020500000000000000" pitchFamily="18" charset="-120"/>
              </a:rPr>
              <a:t>Hypertext</a:t>
            </a:r>
          </a:p>
        </p:txBody>
      </p:sp>
      <p:sp>
        <p:nvSpPr>
          <p:cNvPr id="2" name="日期占位符 1"/>
          <p:cNvSpPr>
            <a:spLocks noGrp="1"/>
          </p:cNvSpPr>
          <p:nvPr>
            <p:ph type="dt" sz="half" idx="10"/>
          </p:nvPr>
        </p:nvSpPr>
        <p:spPr/>
        <p:txBody>
          <a:bodyPr/>
          <a:lstStyle/>
          <a:p>
            <a:pPr>
              <a:defRPr/>
            </a:pPr>
            <a:fld id="{4F241623-C61A-4BC4-876D-43E77098111F}"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pPr eaLnBrk="1" hangingPunct="1"/>
            <a:r>
              <a:rPr lang="en-US" altLang="zh-TW" smtClean="0">
                <a:ea typeface="新細明體" panose="02020500000000000000" pitchFamily="18" charset="-120"/>
              </a:rPr>
              <a:t>Direct manipulation of graphical objects</a:t>
            </a:r>
          </a:p>
        </p:txBody>
      </p:sp>
      <p:sp>
        <p:nvSpPr>
          <p:cNvPr id="76803" name="Rectangle 3"/>
          <p:cNvSpPr>
            <a:spLocks noGrp="1" noChangeArrowheads="1"/>
          </p:cNvSpPr>
          <p:nvPr>
            <p:ph idx="1"/>
          </p:nvPr>
        </p:nvSpPr>
        <p:spPr/>
        <p:txBody>
          <a:bodyPr>
            <a:normAutofit/>
          </a:bodyPr>
          <a:lstStyle/>
          <a:p>
            <a:r>
              <a:rPr lang="en-US" altLang="zh-TW" dirty="0" smtClean="0">
                <a:ea typeface="新細明體" panose="02020500000000000000" pitchFamily="18" charset="-120"/>
              </a:rPr>
              <a:t>First demonstrated by Ivan Sutherland in Sketchpad (</a:t>
            </a:r>
            <a:r>
              <a:rPr lang="en-US" altLang="zh-CN" dirty="0"/>
              <a:t>1963</a:t>
            </a:r>
            <a:r>
              <a:rPr lang="en-US" altLang="zh-TW" dirty="0" smtClean="0">
                <a:ea typeface="新細明體" panose="02020500000000000000" pitchFamily="18" charset="-120"/>
              </a:rPr>
              <a:t>)</a:t>
            </a:r>
          </a:p>
          <a:p>
            <a:pPr lvl="1" eaLnBrk="1" hangingPunct="1"/>
            <a:r>
              <a:rPr lang="en-US" altLang="zh-TW" dirty="0" smtClean="0">
                <a:ea typeface="新細明體" panose="02020500000000000000" pitchFamily="18" charset="-120"/>
              </a:rPr>
              <a:t>Use light pen to manipulate objects.</a:t>
            </a:r>
          </a:p>
          <a:p>
            <a:pPr eaLnBrk="1" hangingPunct="1"/>
            <a:r>
              <a:rPr lang="en-US" altLang="zh-TW" dirty="0" smtClean="0">
                <a:ea typeface="新細明體" panose="02020500000000000000" pitchFamily="18" charset="-120"/>
              </a:rPr>
              <a:t>Most of the direct manipulation techniques are developed in </a:t>
            </a:r>
            <a:r>
              <a:rPr lang="en-US" altLang="zh-TW" dirty="0" smtClean="0">
                <a:ea typeface="新細明體" panose="02020500000000000000" pitchFamily="18" charset="-120"/>
                <a:hlinkClick r:id="rId3"/>
              </a:rPr>
              <a:t>Xerox PARC </a:t>
            </a:r>
            <a:r>
              <a:rPr lang="en-US" altLang="zh-TW" dirty="0" smtClean="0">
                <a:ea typeface="新細明體" panose="02020500000000000000" pitchFamily="18" charset="-120"/>
              </a:rPr>
              <a:t>in 1970’s.</a:t>
            </a:r>
          </a:p>
          <a:p>
            <a:pPr eaLnBrk="1" hangingPunct="1"/>
            <a:r>
              <a:rPr lang="en-US" altLang="zh-TW" dirty="0" smtClean="0">
                <a:ea typeface="新細明體" panose="02020500000000000000" pitchFamily="18" charset="-120"/>
              </a:rPr>
              <a:t>“Direct Manipulation” was first coined by Ben </a:t>
            </a:r>
            <a:r>
              <a:rPr lang="en-US" altLang="zh-TW" dirty="0" err="1" smtClean="0">
                <a:ea typeface="新細明體" panose="02020500000000000000" pitchFamily="18" charset="-120"/>
              </a:rPr>
              <a:t>Shneiderman</a:t>
            </a:r>
            <a:r>
              <a:rPr lang="en-US" altLang="zh-TW" dirty="0" smtClean="0">
                <a:ea typeface="新細明體" panose="02020500000000000000" pitchFamily="18" charset="-120"/>
              </a:rPr>
              <a:t> (University of Maryland).</a:t>
            </a:r>
          </a:p>
        </p:txBody>
      </p:sp>
      <p:sp>
        <p:nvSpPr>
          <p:cNvPr id="2" name="日期占位符 1"/>
          <p:cNvSpPr>
            <a:spLocks noGrp="1"/>
          </p:cNvSpPr>
          <p:nvPr>
            <p:ph type="dt" sz="half" idx="10"/>
          </p:nvPr>
        </p:nvSpPr>
        <p:spPr/>
        <p:txBody>
          <a:bodyPr/>
          <a:lstStyle/>
          <a:p>
            <a:pPr>
              <a:defRPr/>
            </a:pPr>
            <a:fld id="{CB2F40F9-7C64-4EF4-9D98-1B5B0C30495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Windows</a:t>
            </a:r>
          </a:p>
        </p:txBody>
      </p:sp>
      <p:sp>
        <p:nvSpPr>
          <p:cNvPr id="7885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Tiled windows</a:t>
            </a:r>
          </a:p>
          <a:p>
            <a:pPr lvl="1" eaLnBrk="1" hangingPunct="1"/>
            <a:r>
              <a:rPr lang="en-US" altLang="zh-TW" dirty="0" smtClean="0">
                <a:ea typeface="新細明體" panose="02020500000000000000" pitchFamily="18" charset="-120"/>
              </a:rPr>
              <a:t>First demonstrated by </a:t>
            </a:r>
            <a:r>
              <a:rPr lang="en-US" altLang="zh-TW" dirty="0" err="1" smtClean="0">
                <a:ea typeface="新細明體" panose="02020500000000000000" pitchFamily="18" charset="-120"/>
              </a:rPr>
              <a:t>Engelbart</a:t>
            </a:r>
            <a:r>
              <a:rPr lang="en-US" altLang="zh-TW" dirty="0" smtClean="0">
                <a:ea typeface="新細明體" panose="02020500000000000000" pitchFamily="18" charset="-120"/>
              </a:rPr>
              <a:t>.</a:t>
            </a:r>
          </a:p>
          <a:p>
            <a:pPr lvl="1" eaLnBrk="1" hangingPunct="1"/>
            <a:r>
              <a:rPr lang="en-US" altLang="zh-TW" dirty="0" smtClean="0">
                <a:ea typeface="新細明體" panose="02020500000000000000" pitchFamily="18" charset="-120"/>
              </a:rPr>
              <a:t>Other systems: COPILOT, </a:t>
            </a:r>
            <a:r>
              <a:rPr lang="en-US" altLang="zh-TW" dirty="0" err="1" smtClean="0">
                <a:ea typeface="新細明體" panose="02020500000000000000" pitchFamily="18" charset="-120"/>
              </a:rPr>
              <a:t>Emacs</a:t>
            </a:r>
            <a:r>
              <a:rPr lang="en-US" altLang="zh-TW" dirty="0" smtClean="0">
                <a:ea typeface="新細明體" panose="02020500000000000000" pitchFamily="18" charset="-120"/>
              </a:rPr>
              <a:t>.</a:t>
            </a:r>
          </a:p>
          <a:p>
            <a:pPr eaLnBrk="1" hangingPunct="1"/>
            <a:r>
              <a:rPr lang="en-US" altLang="zh-TW" dirty="0" smtClean="0">
                <a:ea typeface="新細明體" panose="02020500000000000000" pitchFamily="18" charset="-120"/>
              </a:rPr>
              <a:t>Overlapping windows</a:t>
            </a:r>
          </a:p>
          <a:p>
            <a:pPr lvl="1" eaLnBrk="1" hangingPunct="1"/>
            <a:r>
              <a:rPr lang="en-US" altLang="zh-TW" dirty="0" smtClean="0">
                <a:ea typeface="新細明體" panose="02020500000000000000" pitchFamily="18" charset="-120"/>
              </a:rPr>
              <a:t>First proposed by Alan Kay </a:t>
            </a:r>
          </a:p>
          <a:p>
            <a:pPr lvl="1" eaLnBrk="1" hangingPunct="1"/>
            <a:r>
              <a:rPr lang="en-US" altLang="zh-TW" dirty="0" smtClean="0">
                <a:ea typeface="新細明體" panose="02020500000000000000" pitchFamily="18" charset="-120"/>
              </a:rPr>
              <a:t>Used in the Smalltalk system (Xerox PARC)</a:t>
            </a:r>
          </a:p>
        </p:txBody>
      </p:sp>
      <p:sp>
        <p:nvSpPr>
          <p:cNvPr id="2" name="日期占位符 1"/>
          <p:cNvSpPr>
            <a:spLocks noGrp="1"/>
          </p:cNvSpPr>
          <p:nvPr>
            <p:ph type="dt" sz="half" idx="10"/>
          </p:nvPr>
        </p:nvSpPr>
        <p:spPr/>
        <p:txBody>
          <a:bodyPr/>
          <a:lstStyle/>
          <a:p>
            <a:pPr>
              <a:defRPr/>
            </a:pPr>
            <a:fld id="{720D5BA0-C122-496D-9F42-5677560BCC6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Hypertext</a:t>
            </a:r>
          </a:p>
        </p:txBody>
      </p:sp>
      <p:sp>
        <p:nvSpPr>
          <p:cNvPr id="80899"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Original idea is credited to </a:t>
            </a:r>
            <a:r>
              <a:rPr lang="en-US" altLang="zh-TW" dirty="0" err="1" smtClean="0">
                <a:ea typeface="新細明體" panose="02020500000000000000" pitchFamily="18" charset="-120"/>
              </a:rPr>
              <a:t>Vannevar</a:t>
            </a:r>
            <a:r>
              <a:rPr lang="en-US" altLang="zh-TW" dirty="0" smtClean="0">
                <a:ea typeface="新細明體" panose="02020500000000000000" pitchFamily="18" charset="-120"/>
              </a:rPr>
              <a:t> Bush (“As we may think”, 1945)</a:t>
            </a:r>
          </a:p>
          <a:p>
            <a:pPr eaLnBrk="1" hangingPunct="1"/>
            <a:r>
              <a:rPr lang="en-US" altLang="zh-TW" dirty="0" smtClean="0">
                <a:ea typeface="新細明體" panose="02020500000000000000" pitchFamily="18" charset="-120"/>
              </a:rPr>
              <a:t>The term “hypertext” is first coined by Ted Nelson.</a:t>
            </a:r>
          </a:p>
          <a:p>
            <a:pPr eaLnBrk="1" hangingPunct="1"/>
            <a:r>
              <a:rPr lang="en-US" altLang="zh-TW" dirty="0" smtClean="0">
                <a:ea typeface="新細明體" panose="02020500000000000000" pitchFamily="18" charset="-120"/>
              </a:rPr>
              <a:t>Ben </a:t>
            </a:r>
            <a:r>
              <a:rPr lang="en-US" altLang="zh-TW" dirty="0" err="1" smtClean="0">
                <a:ea typeface="新細明體" panose="02020500000000000000" pitchFamily="18" charset="-120"/>
              </a:rPr>
              <a:t>Shneiderman’s</a:t>
            </a:r>
            <a:r>
              <a:rPr lang="en-US" altLang="zh-TW" dirty="0" smtClean="0">
                <a:ea typeface="新細明體" panose="02020500000000000000" pitchFamily="18" charset="-120"/>
              </a:rPr>
              <a:t> </a:t>
            </a:r>
            <a:r>
              <a:rPr lang="en-US" altLang="zh-TW" dirty="0" err="1" smtClean="0">
                <a:ea typeface="新細明體" panose="02020500000000000000" pitchFamily="18" charset="-120"/>
              </a:rPr>
              <a:t>Hyperties</a:t>
            </a:r>
            <a:endParaRPr lang="en-US" altLang="zh-TW" dirty="0" smtClean="0">
              <a:ea typeface="新細明體" panose="02020500000000000000" pitchFamily="18" charset="-120"/>
            </a:endParaRPr>
          </a:p>
          <a:p>
            <a:pPr lvl="1" eaLnBrk="1" hangingPunct="1"/>
            <a:r>
              <a:rPr lang="en-US" altLang="zh-TW" dirty="0" smtClean="0">
                <a:ea typeface="新細明體" panose="02020500000000000000" pitchFamily="18" charset="-120"/>
              </a:rPr>
              <a:t>First system where highlighted items in the text could be selected to go to other pages.</a:t>
            </a:r>
          </a:p>
          <a:p>
            <a:r>
              <a:rPr lang="en-US" altLang="zh-TW" dirty="0">
                <a:ea typeface="新細明體" panose="02020500000000000000" pitchFamily="18" charset="-120"/>
              </a:rPr>
              <a:t>Apple </a:t>
            </a:r>
            <a:r>
              <a:rPr lang="en-US" altLang="zh-TW" dirty="0" err="1">
                <a:ea typeface="新細明體" panose="02020500000000000000" pitchFamily="18" charset="-120"/>
              </a:rPr>
              <a:t>Hypercard</a:t>
            </a:r>
            <a:r>
              <a:rPr lang="en-US" altLang="zh-TW" dirty="0">
                <a:ea typeface="新細明體" panose="02020500000000000000" pitchFamily="18" charset="-120"/>
              </a:rPr>
              <a:t> further popularizes the idea to a wide audience.</a:t>
            </a:r>
          </a:p>
          <a:p>
            <a:r>
              <a:rPr lang="en-US" altLang="zh-TW" dirty="0">
                <a:ea typeface="新細明體" panose="02020500000000000000" pitchFamily="18" charset="-120"/>
              </a:rPr>
              <a:t>Tim Berners-Lee’s adoption of hypertext in browser leads to spectacular growth of the World Wide Web.</a:t>
            </a:r>
          </a:p>
          <a:p>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F2404DF1-E2C3-40BE-98E8-36D1E33FE3A2}"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HCI in the future</a:t>
            </a:r>
            <a:endParaRPr lang="zh-CN" altLang="en-US" dirty="0"/>
          </a:p>
        </p:txBody>
      </p:sp>
      <p:sp>
        <p:nvSpPr>
          <p:cNvPr id="3" name="内容占位符 2"/>
          <p:cNvSpPr>
            <a:spLocks noGrp="1"/>
          </p:cNvSpPr>
          <p:nvPr>
            <p:ph idx="1"/>
          </p:nvPr>
        </p:nvSpPr>
        <p:spPr/>
        <p:txBody>
          <a:bodyPr/>
          <a:lstStyle/>
          <a:p>
            <a:r>
              <a:rPr lang="en-US" altLang="zh-CN" dirty="0" smtClean="0"/>
              <a:t>Voice interaction</a:t>
            </a:r>
          </a:p>
          <a:p>
            <a:r>
              <a:rPr lang="en-US" altLang="zh-CN" dirty="0" smtClean="0"/>
              <a:t>VR/AR</a:t>
            </a:r>
          </a:p>
          <a:p>
            <a:r>
              <a:rPr lang="en-US" altLang="zh-CN" dirty="0" smtClean="0"/>
              <a:t>…</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3/11/2021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spTree>
    <p:extLst>
      <p:ext uri="{BB962C8B-B14F-4D97-AF65-F5344CB8AC3E}">
        <p14:creationId xmlns:p14="http://schemas.microsoft.com/office/powerpoint/2010/main" val="236990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HCI Applications</a:t>
            </a:r>
          </a:p>
        </p:txBody>
      </p:sp>
      <p:sp>
        <p:nvSpPr>
          <p:cNvPr id="8499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Multimedia information retrieval.</a:t>
            </a:r>
          </a:p>
          <a:p>
            <a:pPr eaLnBrk="1" hangingPunct="1"/>
            <a:r>
              <a:rPr lang="en-US" altLang="zh-TW" dirty="0" smtClean="0">
                <a:ea typeface="新細明體" panose="02020500000000000000" pitchFamily="18" charset="-120"/>
              </a:rPr>
              <a:t>Entertainment</a:t>
            </a:r>
          </a:p>
          <a:p>
            <a:pPr eaLnBrk="1" hangingPunct="1"/>
            <a:r>
              <a:rPr lang="en-US" altLang="zh-TW" dirty="0" smtClean="0">
                <a:ea typeface="新細明體" panose="02020500000000000000" pitchFamily="18" charset="-120"/>
              </a:rPr>
              <a:t>Education</a:t>
            </a:r>
          </a:p>
          <a:p>
            <a:pPr eaLnBrk="1" hangingPunct="1"/>
            <a:r>
              <a:rPr lang="en-US" altLang="zh-TW" dirty="0" smtClean="0">
                <a:ea typeface="新細明體" panose="02020500000000000000" pitchFamily="18" charset="-120"/>
              </a:rPr>
              <a:t>Interface for security enforcement</a:t>
            </a:r>
          </a:p>
          <a:p>
            <a:pPr eaLnBrk="1" hangingPunct="1"/>
            <a:r>
              <a:rPr lang="en-US" altLang="zh-TW" dirty="0" smtClean="0">
                <a:ea typeface="新細明體" panose="02020500000000000000" pitchFamily="18" charset="-120"/>
              </a:rPr>
              <a:t>Information visualization</a:t>
            </a:r>
          </a:p>
          <a:p>
            <a:pPr eaLnBrk="1" hangingPunct="1"/>
            <a:r>
              <a:rPr lang="en-US" altLang="zh-TW" dirty="0" smtClean="0">
                <a:ea typeface="新細明體" panose="02020500000000000000" pitchFamily="18" charset="-120"/>
              </a:rPr>
              <a:t>Computer-mediated communication</a:t>
            </a:r>
          </a:p>
        </p:txBody>
      </p:sp>
      <p:sp>
        <p:nvSpPr>
          <p:cNvPr id="2" name="日期占位符 1"/>
          <p:cNvSpPr>
            <a:spLocks noGrp="1"/>
          </p:cNvSpPr>
          <p:nvPr>
            <p:ph type="dt" sz="half" idx="10"/>
          </p:nvPr>
        </p:nvSpPr>
        <p:spPr/>
        <p:txBody>
          <a:bodyPr/>
          <a:lstStyle/>
          <a:p>
            <a:pPr>
              <a:defRPr/>
            </a:pPr>
            <a:fld id="{4F450D9F-D283-4204-A4FC-F32148DE0DC7}"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Course Title</a:t>
            </a:r>
          </a:p>
        </p:txBody>
      </p:sp>
      <p:sp>
        <p:nvSpPr>
          <p:cNvPr id="512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Human-Computer Interaction</a:t>
            </a:r>
          </a:p>
        </p:txBody>
      </p:sp>
      <p:sp>
        <p:nvSpPr>
          <p:cNvPr id="2" name="日期占位符 1"/>
          <p:cNvSpPr>
            <a:spLocks noGrp="1"/>
          </p:cNvSpPr>
          <p:nvPr>
            <p:ph type="dt" sz="half" idx="10"/>
          </p:nvPr>
        </p:nvSpPr>
        <p:spPr/>
        <p:txBody>
          <a:bodyPr/>
          <a:lstStyle/>
          <a:p>
            <a:pPr>
              <a:defRPr/>
            </a:pPr>
            <a:fld id="{D25EE512-AC1E-43AF-B6DE-7DB3C7F650E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Multimedia Information Retrieval</a:t>
            </a:r>
          </a:p>
        </p:txBody>
      </p:sp>
      <p:sp>
        <p:nvSpPr>
          <p:cNvPr id="8704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In many cases, multimedia contents cannot be easily characterized by specific keywords.</a:t>
            </a:r>
          </a:p>
          <a:p>
            <a:pPr eaLnBrk="1" hangingPunct="1"/>
            <a:r>
              <a:rPr lang="en-US" altLang="zh-TW" dirty="0" smtClean="0">
                <a:ea typeface="新細明體" panose="02020500000000000000" pitchFamily="18" charset="-120"/>
              </a:rPr>
              <a:t>Interfaces equipped with alternative querying mechanisms, such as example-based query specification, are required for effective retrieval.</a:t>
            </a:r>
          </a:p>
        </p:txBody>
      </p:sp>
      <p:sp>
        <p:nvSpPr>
          <p:cNvPr id="2" name="日期占位符 1"/>
          <p:cNvSpPr>
            <a:spLocks noGrp="1"/>
          </p:cNvSpPr>
          <p:nvPr>
            <p:ph type="dt" sz="half" idx="10"/>
          </p:nvPr>
        </p:nvSpPr>
        <p:spPr/>
        <p:txBody>
          <a:bodyPr/>
          <a:lstStyle/>
          <a:p>
            <a:pPr>
              <a:defRPr/>
            </a:pPr>
            <a:fld id="{939D8986-7565-4E7D-82CB-F89E8B85D753}"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pic>
        <p:nvPicPr>
          <p:cNvPr id="7" name="图片 6"/>
          <p:cNvPicPr>
            <a:picLocks noChangeAspect="1"/>
          </p:cNvPicPr>
          <p:nvPr/>
        </p:nvPicPr>
        <p:blipFill rotWithShape="1">
          <a:blip r:embed="rId3"/>
          <a:srcRect t="9375" r="11567" b="52999"/>
          <a:stretch/>
        </p:blipFill>
        <p:spPr>
          <a:xfrm>
            <a:off x="896218" y="2921065"/>
            <a:ext cx="7538545" cy="1803336"/>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4"/>
          <a:srcRect l="24817" t="34375" r="21888" b="20833"/>
          <a:stretch/>
        </p:blipFill>
        <p:spPr>
          <a:xfrm>
            <a:off x="5257800" y="4955523"/>
            <a:ext cx="2870922" cy="13565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Multimedia Search Engine</a:t>
            </a:r>
          </a:p>
        </p:txBody>
      </p:sp>
      <p:pic>
        <p:nvPicPr>
          <p:cNvPr id="89091" name="Picture 3" descr="full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019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4F44BBF9-25DE-44DE-9E56-7FA49E113311}"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21</a:t>
            </a:fld>
            <a:endParaRPr lang="en-US" altLang="zh-TW"/>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zh-CN" dirty="0" smtClean="0">
                <a:ea typeface="新細明體" panose="02020500000000000000" pitchFamily="18" charset="-120"/>
              </a:rPr>
              <a:t>Entertainment</a:t>
            </a:r>
            <a:r>
              <a:rPr lang="en-US" altLang="zh-TW" dirty="0" smtClean="0">
                <a:ea typeface="新細明體" panose="02020500000000000000" pitchFamily="18" charset="-120"/>
              </a:rPr>
              <a:t> </a:t>
            </a:r>
          </a:p>
        </p:txBody>
      </p:sp>
      <p:sp>
        <p:nvSpPr>
          <p:cNvPr id="91139" name="Rectangle 3"/>
          <p:cNvSpPr>
            <a:spLocks noGrp="1" noChangeArrowheads="1"/>
          </p:cNvSpPr>
          <p:nvPr>
            <p:ph idx="1"/>
          </p:nvPr>
        </p:nvSpPr>
        <p:spPr/>
        <p:txBody>
          <a:bodyPr>
            <a:normAutofit/>
          </a:bodyPr>
          <a:lstStyle/>
          <a:p>
            <a:r>
              <a:rPr lang="zh-CN" altLang="en-US" dirty="0">
                <a:ea typeface="新細明體" panose="02020500000000000000" pitchFamily="18" charset="-120"/>
              </a:rPr>
              <a:t>在北京</a:t>
            </a:r>
            <a:r>
              <a:rPr lang="en-US" altLang="zh-CN" dirty="0">
                <a:ea typeface="新細明體" panose="02020500000000000000" pitchFamily="18" charset="-120"/>
              </a:rPr>
              <a:t>08</a:t>
            </a:r>
            <a:r>
              <a:rPr lang="zh-CN" altLang="en-US" dirty="0">
                <a:ea typeface="新細明體" panose="02020500000000000000" pitchFamily="18" charset="-120"/>
              </a:rPr>
              <a:t>奥运会开幕式采用的高亮度数字投影设备和十一全运会开幕式投影系统采用的“大碗幕” 展示了现代投影技术的巨大创造力</a:t>
            </a:r>
            <a:r>
              <a:rPr lang="zh-CN" altLang="en-US" dirty="0" smtClean="0">
                <a:ea typeface="新細明體" panose="02020500000000000000" pitchFamily="18" charset="-120"/>
              </a:rPr>
              <a:t>。</a:t>
            </a:r>
            <a:endParaRPr lang="en-US" altLang="zh-CN" dirty="0" smtClean="0">
              <a:ea typeface="新細明體" panose="02020500000000000000" pitchFamily="18" charset="-120"/>
            </a:endParaRPr>
          </a:p>
          <a:p>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6B0FA060-1670-4DC4-936B-7F749AA98C99}"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75" y="3370263"/>
            <a:ext cx="420211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全运会开幕式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3370263"/>
            <a:ext cx="410686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Entertainment</a:t>
            </a:r>
          </a:p>
        </p:txBody>
      </p:sp>
      <p:sp>
        <p:nvSpPr>
          <p:cNvPr id="5" name="内容占位符 4"/>
          <p:cNvSpPr>
            <a:spLocks noGrp="1"/>
          </p:cNvSpPr>
          <p:nvPr>
            <p:ph idx="1"/>
          </p:nvPr>
        </p:nvSpPr>
        <p:spPr/>
        <p:txBody>
          <a:bodyPr/>
          <a:lstStyle/>
          <a:p>
            <a:r>
              <a:rPr lang="en-US" dirty="0" smtClean="0"/>
              <a:t>CG techniques in movies</a:t>
            </a:r>
            <a:endParaRPr lang="en-US" dirty="0"/>
          </a:p>
        </p:txBody>
      </p:sp>
      <p:sp>
        <p:nvSpPr>
          <p:cNvPr id="2" name="日期占位符 1"/>
          <p:cNvSpPr>
            <a:spLocks noGrp="1"/>
          </p:cNvSpPr>
          <p:nvPr>
            <p:ph type="dt" sz="half" idx="10"/>
          </p:nvPr>
        </p:nvSpPr>
        <p:spPr/>
        <p:txBody>
          <a:bodyPr/>
          <a:lstStyle/>
          <a:p>
            <a:pPr>
              <a:defRPr/>
            </a:pPr>
            <a:fld id="{401F5A7F-20DE-4FE8-940D-DFF389095698}"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23</a:t>
            </a:fld>
            <a:endParaRPr lang="en-US" altLang="zh-TW"/>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071813"/>
            <a:ext cx="391953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071813"/>
            <a:ext cx="430212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dirty="0" smtClean="0"/>
              <a:t>Education</a:t>
            </a:r>
            <a:endParaRPr lang="en-US" dirty="0"/>
          </a:p>
        </p:txBody>
      </p:sp>
      <p:sp>
        <p:nvSpPr>
          <p:cNvPr id="6" name="内容占位符 5"/>
          <p:cNvSpPr>
            <a:spLocks noGrp="1"/>
          </p:cNvSpPr>
          <p:nvPr>
            <p:ph idx="1"/>
          </p:nvPr>
        </p:nvSpPr>
        <p:spPr/>
        <p:txBody>
          <a:bodyPr/>
          <a:lstStyle/>
          <a:p>
            <a:r>
              <a:rPr lang="en-US" altLang="zh-TW" dirty="0">
                <a:ea typeface="新細明體" panose="02020500000000000000" pitchFamily="18" charset="-120"/>
              </a:rPr>
              <a:t>Direct Manipulation </a:t>
            </a:r>
            <a:r>
              <a:rPr lang="en-US" altLang="zh-TW" dirty="0" smtClean="0">
                <a:ea typeface="新細明體" panose="02020500000000000000" pitchFamily="18" charset="-120"/>
              </a:rPr>
              <a:t>Examples</a:t>
            </a:r>
            <a:endParaRPr lang="en-US" dirty="0"/>
          </a:p>
        </p:txBody>
      </p:sp>
      <p:sp>
        <p:nvSpPr>
          <p:cNvPr id="2" name="日期占位符 1"/>
          <p:cNvSpPr>
            <a:spLocks noGrp="1"/>
          </p:cNvSpPr>
          <p:nvPr>
            <p:ph type="dt" sz="half" idx="10"/>
          </p:nvPr>
        </p:nvSpPr>
        <p:spPr/>
        <p:txBody>
          <a:bodyPr/>
          <a:lstStyle/>
          <a:p>
            <a:pPr>
              <a:defRPr/>
            </a:pPr>
            <a:fld id="{FE891382-3F4B-48CD-B7D2-809C6BD3171F}"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24</a:t>
            </a:fld>
            <a:endParaRPr lang="en-US" altLang="zh-TW"/>
          </a:p>
        </p:txBody>
      </p:sp>
      <p:pic>
        <p:nvPicPr>
          <p:cNvPr id="95235" name="Picture 102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7813" t="14516" r="9375" b="11290"/>
          <a:stretch>
            <a:fillRect/>
          </a:stretch>
        </p:blipFill>
        <p:spPr bwMode="auto">
          <a:xfrm>
            <a:off x="304800" y="2362200"/>
            <a:ext cx="4419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102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354" t="22281" r="48892" b="18689"/>
          <a:stretch>
            <a:fillRect/>
          </a:stretch>
        </p:blipFill>
        <p:spPr bwMode="auto">
          <a:xfrm>
            <a:off x="4953000" y="2286000"/>
            <a:ext cx="3733800"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1030"/>
          <p:cNvSpPr txBox="1">
            <a:spLocks noChangeArrowheads="1"/>
          </p:cNvSpPr>
          <p:nvPr/>
        </p:nvSpPr>
        <p:spPr bwMode="auto">
          <a:xfrm>
            <a:off x="1752600" y="54864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Chemistry</a:t>
            </a:r>
          </a:p>
        </p:txBody>
      </p:sp>
      <p:sp>
        <p:nvSpPr>
          <p:cNvPr id="95238" name="Text Box 1031"/>
          <p:cNvSpPr txBox="1">
            <a:spLocks noChangeArrowheads="1"/>
          </p:cNvSpPr>
          <p:nvPr/>
        </p:nvSpPr>
        <p:spPr bwMode="auto">
          <a:xfrm>
            <a:off x="6172200" y="5486400"/>
            <a:ext cx="115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Biology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Interface for Security Enforcement</a:t>
            </a:r>
          </a:p>
        </p:txBody>
      </p:sp>
      <p:sp>
        <p:nvSpPr>
          <p:cNvPr id="99331"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User authentication based on a set of biometric features:</a:t>
            </a:r>
          </a:p>
          <a:p>
            <a:pPr lvl="1" eaLnBrk="1" hangingPunct="1">
              <a:lnSpc>
                <a:spcPct val="90000"/>
              </a:lnSpc>
            </a:pPr>
            <a:r>
              <a:rPr lang="en-US" altLang="zh-TW" dirty="0" smtClean="0">
                <a:ea typeface="新細明體" panose="02020500000000000000" pitchFamily="18" charset="-120"/>
              </a:rPr>
              <a:t>Fingerprints</a:t>
            </a:r>
          </a:p>
          <a:p>
            <a:pPr lvl="1" eaLnBrk="1" hangingPunct="1">
              <a:lnSpc>
                <a:spcPct val="90000"/>
              </a:lnSpc>
            </a:pPr>
            <a:r>
              <a:rPr lang="en-US" altLang="zh-TW" dirty="0" smtClean="0">
                <a:ea typeface="新細明體" panose="02020500000000000000" pitchFamily="18" charset="-120"/>
              </a:rPr>
              <a:t>Iris</a:t>
            </a:r>
          </a:p>
          <a:p>
            <a:pPr lvl="1" eaLnBrk="1" hangingPunct="1">
              <a:lnSpc>
                <a:spcPct val="90000"/>
              </a:lnSpc>
            </a:pPr>
            <a:r>
              <a:rPr lang="en-US" altLang="zh-TW" dirty="0" smtClean="0">
                <a:ea typeface="新細明體" panose="02020500000000000000" pitchFamily="18" charset="-120"/>
              </a:rPr>
              <a:t>Speech patterns</a:t>
            </a:r>
          </a:p>
          <a:p>
            <a:pPr lvl="1" eaLnBrk="1" hangingPunct="1">
              <a:lnSpc>
                <a:spcPct val="90000"/>
              </a:lnSpc>
            </a:pPr>
            <a:r>
              <a:rPr lang="en-US" altLang="zh-TW" dirty="0" smtClean="0">
                <a:ea typeface="新細明體" panose="02020500000000000000" pitchFamily="18" charset="-120"/>
              </a:rPr>
              <a:t>Facial characteristics</a:t>
            </a:r>
          </a:p>
          <a:p>
            <a:pPr eaLnBrk="1" hangingPunct="1">
              <a:lnSpc>
                <a:spcPct val="90000"/>
              </a:lnSpc>
            </a:pPr>
            <a:r>
              <a:rPr lang="en-US" altLang="zh-TW" dirty="0" smtClean="0">
                <a:ea typeface="新細明體" panose="02020500000000000000" pitchFamily="18" charset="-120"/>
              </a:rPr>
              <a:t>Non-intrusive </a:t>
            </a:r>
            <a:r>
              <a:rPr lang="en-US" altLang="zh-TW" dirty="0" smtClean="0">
                <a:ea typeface="新細明體" panose="02020500000000000000" pitchFamily="18" charset="-120"/>
              </a:rPr>
              <a:t>techniques are preferable to intrusive techniques.</a:t>
            </a:r>
          </a:p>
          <a:p>
            <a:pPr lvl="1" eaLnBrk="1" hangingPunct="1">
              <a:lnSpc>
                <a:spcPct val="90000"/>
              </a:lnSpc>
            </a:pPr>
            <a:endParaRPr lang="zh-TW" altLang="en-US"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0644EF6E-29D8-4197-B154-A6A1D177A1A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pic>
        <p:nvPicPr>
          <p:cNvPr id="3074" name="Picture 2" descr="https://pics2.baidu.com/feed/5fdf8db1cb134954167f55f50125305fd0094ab4.jpeg?token=ce4e8e1c94fcc2929b5744338acec1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433" y="3810000"/>
            <a:ext cx="1899731" cy="23123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s0.bdstatic.com/70cFuHSh_Q1YnxGkpoWK1HF6hhy/it/u=576423949,451817253&amp;fm=26&amp;gp=0.jpg"/>
          <p:cNvPicPr>
            <a:picLocks noChangeAspect="1" noChangeArrowheads="1"/>
          </p:cNvPicPr>
          <p:nvPr/>
        </p:nvPicPr>
        <p:blipFill rotWithShape="1">
          <a:blip r:embed="rId4">
            <a:extLst>
              <a:ext uri="{28A0092B-C50C-407E-A947-70E740481C1C}">
                <a14:useLocalDpi xmlns:a14="http://schemas.microsoft.com/office/drawing/2010/main" val="0"/>
              </a:ext>
            </a:extLst>
          </a:blip>
          <a:srcRect r="10716" b="8453"/>
          <a:stretch/>
        </p:blipFill>
        <p:spPr bwMode="auto">
          <a:xfrm>
            <a:off x="3408713" y="3810000"/>
            <a:ext cx="4066831" cy="2312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Interface for Security Enforcement</a:t>
            </a:r>
          </a:p>
        </p:txBody>
      </p:sp>
      <p:pic>
        <p:nvPicPr>
          <p:cNvPr id="3" name="图片 2"/>
          <p:cNvPicPr>
            <a:picLocks noChangeAspect="1"/>
          </p:cNvPicPr>
          <p:nvPr/>
        </p:nvPicPr>
        <p:blipFill rotWithShape="1">
          <a:blip r:embed="rId3"/>
          <a:srcRect l="14841" r="7097"/>
          <a:stretch/>
        </p:blipFill>
        <p:spPr>
          <a:xfrm>
            <a:off x="5477200" y="1217763"/>
            <a:ext cx="1609400" cy="1979227"/>
          </a:xfrm>
          <a:prstGeom prst="rect">
            <a:avLst/>
          </a:prstGeom>
        </p:spPr>
      </p:pic>
      <p:pic>
        <p:nvPicPr>
          <p:cNvPr id="5" name="图片 4"/>
          <p:cNvPicPr>
            <a:picLocks noChangeAspect="1"/>
          </p:cNvPicPr>
          <p:nvPr/>
        </p:nvPicPr>
        <p:blipFill rotWithShape="1">
          <a:blip r:embed="rId4"/>
          <a:srcRect l="8276" t="5677" r="6542" b="19214"/>
          <a:stretch/>
        </p:blipFill>
        <p:spPr>
          <a:xfrm>
            <a:off x="2082526" y="1217763"/>
            <a:ext cx="1470283" cy="1979227"/>
          </a:xfrm>
          <a:prstGeom prst="rect">
            <a:avLst/>
          </a:prstGeom>
        </p:spPr>
      </p:pic>
      <p:pic>
        <p:nvPicPr>
          <p:cNvPr id="7" name="图片 6"/>
          <p:cNvPicPr>
            <a:picLocks noChangeAspect="1"/>
          </p:cNvPicPr>
          <p:nvPr/>
        </p:nvPicPr>
        <p:blipFill rotWithShape="1">
          <a:blip r:embed="rId5"/>
          <a:srcRect l="2540" t="10848" b="11230"/>
          <a:stretch/>
        </p:blipFill>
        <p:spPr>
          <a:xfrm>
            <a:off x="3671084" y="1217763"/>
            <a:ext cx="1687841" cy="1979227"/>
          </a:xfrm>
          <a:prstGeom prst="rect">
            <a:avLst/>
          </a:prstGeom>
        </p:spPr>
      </p:pic>
      <p:pic>
        <p:nvPicPr>
          <p:cNvPr id="9" name="图片 8"/>
          <p:cNvPicPr>
            <a:picLocks noChangeAspect="1"/>
          </p:cNvPicPr>
          <p:nvPr/>
        </p:nvPicPr>
        <p:blipFill>
          <a:blip r:embed="rId6"/>
          <a:stretch>
            <a:fillRect/>
          </a:stretch>
        </p:blipFill>
        <p:spPr>
          <a:xfrm>
            <a:off x="2082526" y="3349389"/>
            <a:ext cx="5004074" cy="2822811"/>
          </a:xfrm>
          <a:prstGeom prst="rect">
            <a:avLst/>
          </a:prstGeom>
        </p:spPr>
      </p:pic>
      <p:sp>
        <p:nvSpPr>
          <p:cNvPr id="2" name="日期占位符 1"/>
          <p:cNvSpPr>
            <a:spLocks noGrp="1"/>
          </p:cNvSpPr>
          <p:nvPr>
            <p:ph type="dt" sz="half" idx="10"/>
          </p:nvPr>
        </p:nvSpPr>
        <p:spPr/>
        <p:txBody>
          <a:bodyPr/>
          <a:lstStyle/>
          <a:p>
            <a:pPr>
              <a:defRPr/>
            </a:pPr>
            <a:fld id="{E5C2858E-2E59-4882-B87A-FC0948DF4345}" type="datetime1">
              <a:rPr lang="en-US" altLang="zh-TW" smtClean="0"/>
              <a:t>3/11/2021</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C5C527AC-74EB-4EE5-94EE-190C0152E5DA}" type="slidenum">
              <a:rPr lang="zh-TW" altLang="en-US" smtClean="0"/>
              <a:pPr>
                <a:defRPr/>
              </a:pPr>
              <a:t>26</a:t>
            </a:fld>
            <a:endParaRPr lang="en-US" altLang="zh-TW"/>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Information Visualization</a:t>
            </a:r>
          </a:p>
        </p:txBody>
      </p:sp>
      <p:sp>
        <p:nvSpPr>
          <p:cNvPr id="105475" name="Rectangle 3"/>
          <p:cNvSpPr>
            <a:spLocks noGrp="1" noChangeArrowheads="1"/>
          </p:cNvSpPr>
          <p:nvPr>
            <p:ph idx="1"/>
          </p:nvPr>
        </p:nvSpPr>
        <p:spPr/>
        <p:txBody>
          <a:bodyPr>
            <a:normAutofit/>
          </a:bodyPr>
          <a:lstStyle/>
          <a:p>
            <a:pPr eaLnBrk="1" hangingPunct="1">
              <a:lnSpc>
                <a:spcPct val="90000"/>
              </a:lnSpc>
            </a:pPr>
            <a:r>
              <a:rPr lang="en-US" altLang="zh-TW" dirty="0" smtClean="0">
                <a:ea typeface="新細明體" panose="02020500000000000000" pitchFamily="18" charset="-120"/>
              </a:rPr>
              <a:t>Presentation of large data sets in a suitable graphical formats for trend exploration.</a:t>
            </a:r>
          </a:p>
          <a:p>
            <a:pPr eaLnBrk="1" hangingPunct="1">
              <a:lnSpc>
                <a:spcPct val="90000"/>
              </a:lnSpc>
            </a:pPr>
            <a:r>
              <a:rPr lang="en-US" altLang="zh-TW" dirty="0" smtClean="0">
                <a:ea typeface="新細明體" panose="02020500000000000000" pitchFamily="18" charset="-120"/>
              </a:rPr>
              <a:t>Becomes more important due to information explosion brought on by the Web.</a:t>
            </a:r>
          </a:p>
          <a:p>
            <a:pPr eaLnBrk="1" hangingPunct="1">
              <a:lnSpc>
                <a:spcPct val="90000"/>
              </a:lnSpc>
            </a:pPr>
            <a:r>
              <a:rPr lang="en-US" altLang="zh-TW" dirty="0" smtClean="0">
                <a:ea typeface="新細明體" panose="02020500000000000000" pitchFamily="18" charset="-120"/>
              </a:rPr>
              <a:t>Examples</a:t>
            </a:r>
          </a:p>
          <a:p>
            <a:pPr lvl="1" eaLnBrk="1" hangingPunct="1">
              <a:lnSpc>
                <a:spcPct val="90000"/>
              </a:lnSpc>
            </a:pPr>
            <a:r>
              <a:rPr lang="en-US" altLang="zh-TW" dirty="0" smtClean="0">
                <a:ea typeface="新細明體" panose="02020500000000000000" pitchFamily="18" charset="-120"/>
              </a:rPr>
              <a:t>Visualizing communication networks.</a:t>
            </a:r>
          </a:p>
          <a:p>
            <a:pPr lvl="2" eaLnBrk="1" hangingPunct="1">
              <a:lnSpc>
                <a:spcPct val="90000"/>
              </a:lnSpc>
            </a:pPr>
            <a:r>
              <a:rPr lang="en-US" altLang="zh-TW" dirty="0">
                <a:ea typeface="新細明體" panose="02020500000000000000" pitchFamily="18" charset="-120"/>
                <a:hlinkClick r:id="rId3"/>
              </a:rPr>
              <a:t>Example</a:t>
            </a:r>
            <a:endParaRPr lang="en-US" altLang="zh-TW" dirty="0">
              <a:ea typeface="新細明體" panose="02020500000000000000" pitchFamily="18" charset="-120"/>
            </a:endParaRPr>
          </a:p>
          <a:p>
            <a:pPr lvl="1" eaLnBrk="1" hangingPunct="1">
              <a:lnSpc>
                <a:spcPct val="90000"/>
              </a:lnSpc>
            </a:pPr>
            <a:r>
              <a:rPr lang="en-US" altLang="zh-TW" dirty="0" smtClean="0">
                <a:ea typeface="新細明體" panose="02020500000000000000" pitchFamily="18" charset="-120"/>
              </a:rPr>
              <a:t>Visualizing the Web itself</a:t>
            </a:r>
          </a:p>
          <a:p>
            <a:pPr lvl="2" eaLnBrk="1" hangingPunct="1">
              <a:lnSpc>
                <a:spcPct val="90000"/>
              </a:lnSpc>
            </a:pPr>
            <a:r>
              <a:rPr lang="en-US" altLang="zh-TW" dirty="0" smtClean="0">
                <a:ea typeface="新細明體" panose="02020500000000000000" pitchFamily="18" charset="-120"/>
                <a:hlinkClick r:id="rId4"/>
              </a:rPr>
              <a:t>Example</a:t>
            </a:r>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A4F30F5D-94AE-4003-AEE9-78309C61FBF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Visualizing Communication Networks</a:t>
            </a:r>
          </a:p>
        </p:txBody>
      </p:sp>
      <p:pic>
        <p:nvPicPr>
          <p:cNvPr id="8194" name="Picture 2" descr="http://jonathanstray.com/wp-content/uploads/2011/07/fb-social-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3769647" cy="366712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44B92E0B-CE22-4ACD-AD01-38D03D19A55E}"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28</a:t>
            </a:fld>
            <a:endParaRPr lang="en-US" altLang="zh-TW"/>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Computer-mediated Communication</a:t>
            </a:r>
          </a:p>
        </p:txBody>
      </p:sp>
      <p:sp>
        <p:nvSpPr>
          <p:cNvPr id="111619" name="Rectangle 3"/>
          <p:cNvSpPr>
            <a:spLocks noGrp="1" noChangeArrowheads="1"/>
          </p:cNvSpPr>
          <p:nvPr>
            <p:ph idx="1"/>
          </p:nvPr>
        </p:nvSpPr>
        <p:spPr/>
        <p:txBody>
          <a:bodyPr/>
          <a:lstStyle/>
          <a:p>
            <a:pPr>
              <a:lnSpc>
                <a:spcPct val="90000"/>
              </a:lnSpc>
            </a:pPr>
            <a:r>
              <a:rPr lang="en-US" altLang="zh-TW" dirty="0">
                <a:ea typeface="新細明體" panose="02020500000000000000" pitchFamily="18" charset="-120"/>
              </a:rPr>
              <a:t>Communication between human users through computers.</a:t>
            </a:r>
          </a:p>
          <a:p>
            <a:pPr>
              <a:lnSpc>
                <a:spcPct val="90000"/>
              </a:lnSpc>
            </a:pPr>
            <a:r>
              <a:rPr lang="en-US" altLang="zh-TW" dirty="0">
                <a:ea typeface="新細明體" panose="02020500000000000000" pitchFamily="18" charset="-120"/>
              </a:rPr>
              <a:t>Examples include</a:t>
            </a:r>
          </a:p>
          <a:p>
            <a:pPr marL="648900" lvl="2" indent="-306000">
              <a:lnSpc>
                <a:spcPct val="90000"/>
              </a:lnSpc>
            </a:pPr>
            <a:r>
              <a:rPr lang="en-US" altLang="zh-TW" dirty="0">
                <a:ea typeface="新細明體" panose="02020500000000000000" pitchFamily="18" charset="-120"/>
              </a:rPr>
              <a:t>E-mail</a:t>
            </a:r>
          </a:p>
          <a:p>
            <a:pPr marL="648900" lvl="2" indent="-306000">
              <a:lnSpc>
                <a:spcPct val="90000"/>
              </a:lnSpc>
            </a:pPr>
            <a:r>
              <a:rPr lang="en-US" altLang="zh-TW" dirty="0">
                <a:ea typeface="新細明體" panose="02020500000000000000" pitchFamily="18" charset="-120"/>
              </a:rPr>
              <a:t>Real-time video and audio interactions</a:t>
            </a:r>
          </a:p>
        </p:txBody>
      </p:sp>
      <p:pic>
        <p:nvPicPr>
          <p:cNvPr id="5" name="图片 4"/>
          <p:cNvPicPr>
            <a:picLocks noChangeAspect="1"/>
          </p:cNvPicPr>
          <p:nvPr/>
        </p:nvPicPr>
        <p:blipFill>
          <a:blip r:embed="rId3"/>
          <a:stretch>
            <a:fillRect/>
          </a:stretch>
        </p:blipFill>
        <p:spPr>
          <a:xfrm>
            <a:off x="2971800" y="3409951"/>
            <a:ext cx="3381375" cy="2533650"/>
          </a:xfrm>
          <a:prstGeom prst="rect">
            <a:avLst/>
          </a:prstGeom>
        </p:spPr>
      </p:pic>
      <p:sp>
        <p:nvSpPr>
          <p:cNvPr id="2" name="日期占位符 1"/>
          <p:cNvSpPr>
            <a:spLocks noGrp="1"/>
          </p:cNvSpPr>
          <p:nvPr>
            <p:ph type="dt" sz="half" idx="10"/>
          </p:nvPr>
        </p:nvSpPr>
        <p:spPr/>
        <p:txBody>
          <a:bodyPr/>
          <a:lstStyle/>
          <a:p>
            <a:pPr>
              <a:defRPr/>
            </a:pPr>
            <a:fld id="{95CE984A-5C23-48B7-A935-DCF89CE2CD6E}"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Lecturer</a:t>
            </a:r>
          </a:p>
        </p:txBody>
      </p:sp>
      <p:sp>
        <p:nvSpPr>
          <p:cNvPr id="717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Ying Shen</a:t>
            </a:r>
          </a:p>
          <a:p>
            <a:pPr lvl="1" eaLnBrk="1" hangingPunct="1"/>
            <a:r>
              <a:rPr lang="en-US" altLang="zh-TW" dirty="0" smtClean="0">
                <a:ea typeface="新細明體" panose="02020500000000000000" pitchFamily="18" charset="-120"/>
              </a:rPr>
              <a:t>Room:  509, </a:t>
            </a:r>
            <a:r>
              <a:rPr lang="en-US" altLang="zh-TW" dirty="0" err="1" smtClean="0">
                <a:ea typeface="新細明體" panose="02020500000000000000" pitchFamily="18" charset="-120"/>
              </a:rPr>
              <a:t>Jishi</a:t>
            </a:r>
            <a:r>
              <a:rPr lang="en-US" altLang="zh-TW" dirty="0" smtClean="0">
                <a:ea typeface="新細明體" panose="02020500000000000000" pitchFamily="18" charset="-120"/>
              </a:rPr>
              <a:t> Building</a:t>
            </a:r>
          </a:p>
          <a:p>
            <a:pPr lvl="1" eaLnBrk="1" hangingPunct="1"/>
            <a:r>
              <a:rPr lang="en-US" altLang="zh-TW" dirty="0" smtClean="0">
                <a:ea typeface="新細明體" panose="02020500000000000000" pitchFamily="18" charset="-120"/>
              </a:rPr>
              <a:t>E-mail: yingshen@tongji.edu.cn</a:t>
            </a:r>
          </a:p>
          <a:p>
            <a:r>
              <a:rPr lang="en-US" altLang="zh-TW" dirty="0" smtClean="0">
                <a:ea typeface="新細明體" panose="02020500000000000000" pitchFamily="18" charset="-120"/>
              </a:rPr>
              <a:t>TA: TBA</a:t>
            </a:r>
          </a:p>
        </p:txBody>
      </p:sp>
      <p:sp>
        <p:nvSpPr>
          <p:cNvPr id="2" name="日期占位符 1"/>
          <p:cNvSpPr>
            <a:spLocks noGrp="1"/>
          </p:cNvSpPr>
          <p:nvPr>
            <p:ph type="dt" sz="half" idx="10"/>
          </p:nvPr>
        </p:nvSpPr>
        <p:spPr/>
        <p:txBody>
          <a:bodyPr/>
          <a:lstStyle/>
          <a:p>
            <a:pPr>
              <a:defRPr/>
            </a:pPr>
            <a:fld id="{4B1D91A4-8512-4B0D-A25E-1D19606F258B}"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Technological Trends</a:t>
            </a:r>
          </a:p>
        </p:txBody>
      </p:sp>
      <p:sp>
        <p:nvSpPr>
          <p:cNvPr id="11571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Computational devices and ubiquitous computing.</a:t>
            </a:r>
          </a:p>
          <a:p>
            <a:pPr eaLnBrk="1" hangingPunct="1"/>
            <a:r>
              <a:rPr lang="en-US" altLang="zh-TW" dirty="0" smtClean="0">
                <a:ea typeface="新細明體" panose="02020500000000000000" pitchFamily="18" charset="-120"/>
              </a:rPr>
              <a:t>Recognition-based user interfaces.</a:t>
            </a:r>
          </a:p>
          <a:p>
            <a:pPr eaLnBrk="1" hangingPunct="1"/>
            <a:r>
              <a:rPr lang="en-US" altLang="zh-TW" dirty="0" smtClean="0">
                <a:ea typeface="新細明體" panose="02020500000000000000" pitchFamily="18" charset="-120"/>
              </a:rPr>
              <a:t>Conversational interface</a:t>
            </a:r>
          </a:p>
          <a:p>
            <a:pPr eaLnBrk="1" hangingPunct="1"/>
            <a:r>
              <a:rPr lang="en-US" altLang="zh-TW" dirty="0" smtClean="0">
                <a:ea typeface="新細明體" panose="02020500000000000000" pitchFamily="18" charset="-120"/>
              </a:rPr>
              <a:t>3-D Technologies.</a:t>
            </a:r>
          </a:p>
          <a:p>
            <a:pPr eaLnBrk="1" hangingPunct="1"/>
            <a:r>
              <a:rPr lang="en-US" altLang="zh-CN" dirty="0" smtClean="0">
                <a:ea typeface="新細明體" panose="02020500000000000000" pitchFamily="18" charset="-120"/>
              </a:rPr>
              <a:t>Virtual reality and a</a:t>
            </a:r>
            <a:r>
              <a:rPr lang="en-US" altLang="zh-TW" dirty="0" smtClean="0">
                <a:ea typeface="新細明體" panose="02020500000000000000" pitchFamily="18" charset="-120"/>
              </a:rPr>
              <a:t>ugmented reality</a:t>
            </a:r>
          </a:p>
        </p:txBody>
      </p:sp>
      <p:sp>
        <p:nvSpPr>
          <p:cNvPr id="2" name="日期占位符 1"/>
          <p:cNvSpPr>
            <a:spLocks noGrp="1"/>
          </p:cNvSpPr>
          <p:nvPr>
            <p:ph type="dt" sz="half" idx="10"/>
          </p:nvPr>
        </p:nvSpPr>
        <p:spPr/>
        <p:txBody>
          <a:bodyPr/>
          <a:lstStyle/>
          <a:p>
            <a:pPr>
              <a:defRPr/>
            </a:pPr>
            <a:fld id="{7681BE54-C86B-4636-8904-DEE1AF8F01E8}"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Autofit/>
          </a:bodyPr>
          <a:lstStyle/>
          <a:p>
            <a:pPr eaLnBrk="1" hangingPunct="1"/>
            <a:r>
              <a:rPr lang="en-US" altLang="zh-TW" sz="2800" dirty="0" smtClean="0">
                <a:ea typeface="新細明體" panose="02020500000000000000" pitchFamily="18" charset="-120"/>
              </a:rPr>
              <a:t>Computational Devices and Ubiquitous Computing</a:t>
            </a:r>
          </a:p>
        </p:txBody>
      </p:sp>
      <p:sp>
        <p:nvSpPr>
          <p:cNvPr id="117763" name="Rectangle 3"/>
          <p:cNvSpPr>
            <a:spLocks noGrp="1" noChangeArrowheads="1"/>
          </p:cNvSpPr>
          <p:nvPr>
            <p:ph idx="1"/>
          </p:nvPr>
        </p:nvSpPr>
        <p:spPr/>
        <p:txBody>
          <a:bodyPr>
            <a:normAutofit/>
          </a:bodyPr>
          <a:lstStyle/>
          <a:p>
            <a:pPr eaLnBrk="1" hangingPunct="1">
              <a:lnSpc>
                <a:spcPct val="90000"/>
              </a:lnSpc>
            </a:pPr>
            <a:r>
              <a:rPr lang="en-US" altLang="zh-TW" dirty="0" smtClean="0">
                <a:ea typeface="新細明體" panose="02020500000000000000" pitchFamily="18" charset="-120"/>
              </a:rPr>
              <a:t>New types of computational devices in addition to workstations and PC</a:t>
            </a:r>
          </a:p>
          <a:p>
            <a:pPr lvl="1" eaLnBrk="1" hangingPunct="1">
              <a:lnSpc>
                <a:spcPct val="90000"/>
              </a:lnSpc>
            </a:pPr>
            <a:r>
              <a:rPr lang="en-US" altLang="zh-TW" dirty="0" smtClean="0">
                <a:ea typeface="新細明體" panose="02020500000000000000" pitchFamily="18" charset="-120"/>
              </a:rPr>
              <a:t>Laptops</a:t>
            </a:r>
          </a:p>
          <a:p>
            <a:pPr lvl="1" eaLnBrk="1" hangingPunct="1">
              <a:lnSpc>
                <a:spcPct val="90000"/>
              </a:lnSpc>
            </a:pPr>
            <a:r>
              <a:rPr lang="en-US" altLang="zh-TW" dirty="0" smtClean="0">
                <a:ea typeface="新細明體" panose="02020500000000000000" pitchFamily="18" charset="-120"/>
              </a:rPr>
              <a:t>Mobile phones</a:t>
            </a:r>
          </a:p>
          <a:p>
            <a:pPr lvl="1" eaLnBrk="1" hangingPunct="1">
              <a:lnSpc>
                <a:spcPct val="90000"/>
              </a:lnSpc>
            </a:pPr>
            <a:r>
              <a:rPr lang="en-US" altLang="zh-TW" dirty="0" smtClean="0">
                <a:ea typeface="新細明體" panose="02020500000000000000" pitchFamily="18" charset="-120"/>
              </a:rPr>
              <a:t>Personal Digital Assistant (PDA)</a:t>
            </a:r>
          </a:p>
          <a:p>
            <a:pPr lvl="1" eaLnBrk="1" hangingPunct="1">
              <a:lnSpc>
                <a:spcPct val="90000"/>
              </a:lnSpc>
            </a:pPr>
            <a:r>
              <a:rPr lang="en-US" altLang="zh-TW" dirty="0" smtClean="0">
                <a:ea typeface="新細明體" panose="02020500000000000000" pitchFamily="18" charset="-120"/>
              </a:rPr>
              <a:t>Wearable computers and devices.</a:t>
            </a:r>
          </a:p>
          <a:p>
            <a:pPr eaLnBrk="1" hangingPunct="1">
              <a:lnSpc>
                <a:spcPct val="90000"/>
              </a:lnSpc>
            </a:pPr>
            <a:r>
              <a:rPr lang="en-US" altLang="zh-TW" dirty="0" smtClean="0">
                <a:ea typeface="新細明體" panose="02020500000000000000" pitchFamily="18" charset="-120"/>
              </a:rPr>
              <a:t>Ubiquitous computing</a:t>
            </a:r>
          </a:p>
          <a:p>
            <a:pPr lvl="1" eaLnBrk="1" hangingPunct="1">
              <a:lnSpc>
                <a:spcPct val="90000"/>
              </a:lnSpc>
            </a:pPr>
            <a:r>
              <a:rPr lang="en-US" altLang="zh-TW" dirty="0" smtClean="0">
                <a:ea typeface="新細明體" panose="02020500000000000000" pitchFamily="18" charset="-120"/>
              </a:rPr>
              <a:t>Embedding computers everywhere in our environment.</a:t>
            </a:r>
          </a:p>
          <a:p>
            <a:pPr lvl="2" eaLnBrk="1" hangingPunct="1">
              <a:lnSpc>
                <a:spcPct val="90000"/>
              </a:lnSpc>
            </a:pPr>
            <a:r>
              <a:rPr lang="en-US" altLang="zh-TW" dirty="0" smtClean="0">
                <a:ea typeface="新細明體" panose="02020500000000000000" pitchFamily="18" charset="-120"/>
              </a:rPr>
              <a:t>Example:  MIT’s </a:t>
            </a:r>
            <a:r>
              <a:rPr lang="en-US" altLang="zh-TW" dirty="0" smtClean="0">
                <a:ea typeface="新細明體" panose="02020500000000000000" pitchFamily="18" charset="-120"/>
                <a:hlinkClick r:id="rId3"/>
              </a:rPr>
              <a:t>Things That Think </a:t>
            </a:r>
            <a:r>
              <a:rPr lang="en-US" altLang="zh-TW" dirty="0" smtClean="0">
                <a:ea typeface="新細明體" panose="02020500000000000000" pitchFamily="18" charset="-120"/>
              </a:rPr>
              <a:t>(TTT) project</a:t>
            </a:r>
          </a:p>
        </p:txBody>
      </p:sp>
      <p:sp>
        <p:nvSpPr>
          <p:cNvPr id="2" name="日期占位符 1"/>
          <p:cNvSpPr>
            <a:spLocks noGrp="1"/>
          </p:cNvSpPr>
          <p:nvPr>
            <p:ph type="dt" sz="half" idx="10"/>
          </p:nvPr>
        </p:nvSpPr>
        <p:spPr/>
        <p:txBody>
          <a:bodyPr/>
          <a:lstStyle/>
          <a:p>
            <a:pPr>
              <a:defRPr/>
            </a:pPr>
            <a:fld id="{61469E16-4A74-4F69-93D8-E310C9E23D22}"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Wearable Computers</a:t>
            </a:r>
          </a:p>
        </p:txBody>
      </p:sp>
      <p:pic>
        <p:nvPicPr>
          <p:cNvPr id="1026" name="Picture 2" descr="mit-sixth-sense-wearable-compu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864" y="3854551"/>
            <a:ext cx="2812953" cy="216086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巅峰对决：Apple Watch对阵Moto 360 "/>
          <p:cNvPicPr>
            <a:picLocks noChangeAspect="1" noChangeArrowheads="1"/>
          </p:cNvPicPr>
          <p:nvPr/>
        </p:nvPicPr>
        <p:blipFill rotWithShape="1">
          <a:blip r:embed="rId4">
            <a:extLst>
              <a:ext uri="{28A0092B-C50C-407E-A947-70E740481C1C}">
                <a14:useLocalDpi xmlns:a14="http://schemas.microsoft.com/office/drawing/2010/main" val="0"/>
              </a:ext>
            </a:extLst>
          </a:blip>
          <a:srcRect l="5129" t="11662" r="33333" b="8850"/>
          <a:stretch/>
        </p:blipFill>
        <p:spPr bwMode="auto">
          <a:xfrm>
            <a:off x="5593411" y="2045443"/>
            <a:ext cx="1402762" cy="181190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earables-realistic-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44" y="1338119"/>
            <a:ext cx="3959942" cy="462233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ergey Brin Google Glass"/>
          <p:cNvPicPr>
            <a:picLocks noChangeAspect="1" noChangeArrowheads="1"/>
          </p:cNvPicPr>
          <p:nvPr/>
        </p:nvPicPr>
        <p:blipFill rotWithShape="1">
          <a:blip r:embed="rId6">
            <a:extLst>
              <a:ext uri="{28A0092B-C50C-407E-A947-70E740481C1C}">
                <a14:useLocalDpi xmlns:a14="http://schemas.microsoft.com/office/drawing/2010/main" val="0"/>
              </a:ext>
            </a:extLst>
          </a:blip>
          <a:srcRect l="19748" r="26933"/>
          <a:stretch/>
        </p:blipFill>
        <p:spPr bwMode="auto">
          <a:xfrm>
            <a:off x="4191000" y="2042651"/>
            <a:ext cx="1447801" cy="181190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Jawbone U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3289" y="3854551"/>
            <a:ext cx="1990725" cy="99536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Misfit Shine"/>
          <p:cNvPicPr>
            <a:picLocks noChangeAspect="1" noChangeArrowheads="1"/>
          </p:cNvPicPr>
          <p:nvPr/>
        </p:nvPicPr>
        <p:blipFill rotWithShape="1">
          <a:blip r:embed="rId8">
            <a:extLst>
              <a:ext uri="{28A0092B-C50C-407E-A947-70E740481C1C}">
                <a14:useLocalDpi xmlns:a14="http://schemas.microsoft.com/office/drawing/2010/main" val="0"/>
              </a:ext>
            </a:extLst>
          </a:blip>
          <a:srcRect r="12314"/>
          <a:stretch/>
        </p:blipFill>
        <p:spPr bwMode="auto">
          <a:xfrm>
            <a:off x="6996172" y="2042650"/>
            <a:ext cx="2021206" cy="1811901"/>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062314CE-CD6F-448D-911A-A10C7181C39A}"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32</a:t>
            </a:fld>
            <a:endParaRPr lang="en-US" altLang="zh-TW"/>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Recognition-based User Interfaces</a:t>
            </a:r>
          </a:p>
        </p:txBody>
      </p:sp>
      <p:sp>
        <p:nvSpPr>
          <p:cNvPr id="12390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Current user interface mainly uses  keyboard and mouse for input.</a:t>
            </a:r>
          </a:p>
          <a:p>
            <a:pPr eaLnBrk="1" hangingPunct="1"/>
            <a:r>
              <a:rPr lang="en-US" altLang="zh-TW" smtClean="0">
                <a:ea typeface="新細明體" panose="02020500000000000000" pitchFamily="18" charset="-120"/>
              </a:rPr>
              <a:t>Recognition-based user interface will become more and more important</a:t>
            </a:r>
          </a:p>
          <a:p>
            <a:pPr lvl="1" eaLnBrk="1" hangingPunct="1"/>
            <a:r>
              <a:rPr lang="en-US" altLang="zh-TW" smtClean="0">
                <a:ea typeface="新細明體" panose="02020500000000000000" pitchFamily="18" charset="-120"/>
              </a:rPr>
              <a:t>Speech input and output</a:t>
            </a:r>
          </a:p>
          <a:p>
            <a:pPr lvl="1" eaLnBrk="1" hangingPunct="1"/>
            <a:r>
              <a:rPr lang="en-US" altLang="zh-TW" smtClean="0">
                <a:ea typeface="新細明體" panose="02020500000000000000" pitchFamily="18" charset="-120"/>
              </a:rPr>
              <a:t>Handwriting</a:t>
            </a:r>
          </a:p>
          <a:p>
            <a:pPr lvl="1" eaLnBrk="1" hangingPunct="1"/>
            <a:r>
              <a:rPr lang="en-US" altLang="zh-TW" smtClean="0">
                <a:ea typeface="新細明體" panose="02020500000000000000" pitchFamily="18" charset="-120"/>
              </a:rPr>
              <a:t>Gestures</a:t>
            </a:r>
          </a:p>
          <a:p>
            <a:pPr lvl="1" eaLnBrk="1" hangingPunct="1">
              <a:buFont typeface="Wingdings" panose="05000000000000000000" pitchFamily="2" charset="2"/>
              <a:buNone/>
            </a:pPr>
            <a:endParaRPr lang="zh-TW" altLang="en-US"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957AE8F0-5210-42C9-91A2-245BB28A8628}"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Example: Speech Recognition</a:t>
            </a:r>
          </a:p>
        </p:txBody>
      </p:sp>
      <p:sp>
        <p:nvSpPr>
          <p:cNvPr id="125955" name="Rectangle 1027"/>
          <p:cNvSpPr>
            <a:spLocks noGrp="1" noChangeArrowheads="1"/>
          </p:cNvSpPr>
          <p:nvPr>
            <p:ph idx="1"/>
          </p:nvPr>
        </p:nvSpPr>
        <p:spPr/>
        <p:txBody>
          <a:bodyPr/>
          <a:lstStyle/>
          <a:p>
            <a:pPr eaLnBrk="1" hangingPunct="1">
              <a:buFont typeface="Wingdings" panose="05000000000000000000" pitchFamily="2" charset="2"/>
              <a:buNone/>
            </a:pPr>
            <a:endParaRPr lang="zh-TW" altLang="en-US" smtClean="0">
              <a:ea typeface="新細明體" panose="02020500000000000000" pitchFamily="18" charset="-120"/>
            </a:endParaRPr>
          </a:p>
        </p:txBody>
      </p:sp>
      <p:pic>
        <p:nvPicPr>
          <p:cNvPr id="10242" name="Picture 2" descr="http://blogs-images.forbes.com/patrickmoorhead/files/2015/03/DSC04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1447800"/>
            <a:ext cx="9132186" cy="448153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B36F70ED-2995-4173-A664-DDC1C67C118B}"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TW" dirty="0">
                <a:ea typeface="新細明體" panose="02020500000000000000" pitchFamily="18" charset="-120"/>
              </a:rPr>
              <a:t>Example</a:t>
            </a:r>
            <a:r>
              <a:rPr lang="en-US" altLang="zh-TW" dirty="0" smtClean="0">
                <a:ea typeface="新細明體" panose="02020500000000000000" pitchFamily="18" charset="-120"/>
              </a:rPr>
              <a:t>: Handwriting</a:t>
            </a:r>
            <a:endParaRPr lang="zh-CN" altLang="en-US" dirty="0"/>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3/11/2021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35</a:t>
            </a:fld>
            <a:endParaRPr lang="en-US" altLang="zh-TW"/>
          </a:p>
        </p:txBody>
      </p:sp>
      <p:pic>
        <p:nvPicPr>
          <p:cNvPr id="1028" name="Picture 4" descr="https://gimg2.baidu.com/image_search/src=http%3A%2F%2Fpic1.zhimg.com%2F50%2Fv2-cf95f66951a9d20ef8fcbadd1f324ea9_hd.jpg&amp;refer=http%3A%2F%2Fpic1.zhimg.com&amp;app=2002&amp;size=f9999,10000&amp;q=a80&amp;n=0&amp;g=0n&amp;fmt=jpeg?sec=1618014196&amp;t=433d3d98067f835a8a643da93d1e10a9"/>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423" l="667" r="99067"/>
                    </a14:imgEffect>
                  </a14:imgLayer>
                </a14:imgProps>
              </a:ext>
              <a:ext uri="{28A0092B-C50C-407E-A947-70E740481C1C}">
                <a14:useLocalDpi xmlns:a14="http://schemas.microsoft.com/office/drawing/2010/main" val="0"/>
              </a:ext>
            </a:extLst>
          </a:blip>
          <a:srcRect/>
          <a:stretch>
            <a:fillRect/>
          </a:stretch>
        </p:blipFill>
        <p:spPr bwMode="auto">
          <a:xfrm>
            <a:off x="3214606" y="4065725"/>
            <a:ext cx="5931259" cy="2506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s1.bdstatic.com/70cFvXSh_Q1YnxGkpoWK1HF6hhy/it/u=2546803518,3789825803&amp;fm=26&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50" y="856989"/>
            <a:ext cx="47625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35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Example: Gesture Recognition</a:t>
            </a:r>
          </a:p>
        </p:txBody>
      </p:sp>
      <p:pic>
        <p:nvPicPr>
          <p:cNvPr id="128003" name="Picture 3" descr="handy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handy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62400"/>
            <a:ext cx="18176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handy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286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descr="handy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62400"/>
            <a:ext cx="18176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9D2B1211-9B21-4628-9B0B-1A2733C981FE}"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36</a:t>
            </a:fld>
            <a:endParaRPr lang="en-US" altLang="zh-TW"/>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Recognition-based User Interface</a:t>
            </a:r>
          </a:p>
        </p:txBody>
      </p:sp>
      <p:sp>
        <p:nvSpPr>
          <p:cNvPr id="13005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Fundamental differences from today’s interfaces</a:t>
            </a:r>
          </a:p>
          <a:p>
            <a:pPr lvl="1" eaLnBrk="1" hangingPunct="1"/>
            <a:r>
              <a:rPr lang="en-US" altLang="zh-TW" dirty="0" smtClean="0">
                <a:ea typeface="新細明體" panose="02020500000000000000" pitchFamily="18" charset="-120"/>
              </a:rPr>
              <a:t>Sophisticated pattern recognition techniques are involved in the interface design.</a:t>
            </a:r>
          </a:p>
          <a:p>
            <a:pPr lvl="1" eaLnBrk="1" hangingPunct="1"/>
            <a:r>
              <a:rPr lang="en-US" altLang="zh-TW" dirty="0" smtClean="0">
                <a:ea typeface="新細明體" panose="02020500000000000000" pitchFamily="18" charset="-120"/>
              </a:rPr>
              <a:t>Interface with feedback facilities are required due to recognition error.</a:t>
            </a:r>
          </a:p>
        </p:txBody>
      </p:sp>
      <p:sp>
        <p:nvSpPr>
          <p:cNvPr id="2" name="日期占位符 1"/>
          <p:cNvSpPr>
            <a:spLocks noGrp="1"/>
          </p:cNvSpPr>
          <p:nvPr>
            <p:ph type="dt" sz="half" idx="10"/>
          </p:nvPr>
        </p:nvSpPr>
        <p:spPr/>
        <p:txBody>
          <a:bodyPr/>
          <a:lstStyle/>
          <a:p>
            <a:pPr>
              <a:defRPr/>
            </a:pPr>
            <a:fld id="{ED194BD3-B64E-4F66-BD2F-80EBBFB9C61D}"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Conversational Interface</a:t>
            </a:r>
          </a:p>
        </p:txBody>
      </p:sp>
      <p:sp>
        <p:nvSpPr>
          <p:cNvPr id="132099"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Interfaces which can respond intelligently to human conversations.</a:t>
            </a:r>
          </a:p>
          <a:p>
            <a:pPr eaLnBrk="1" hangingPunct="1"/>
            <a:r>
              <a:rPr lang="en-US" altLang="zh-TW" dirty="0" smtClean="0">
                <a:ea typeface="新細明體" panose="02020500000000000000" pitchFamily="18" charset="-120"/>
              </a:rPr>
              <a:t>An </a:t>
            </a:r>
            <a:r>
              <a:rPr lang="en-US" altLang="zh-TW" dirty="0" smtClean="0">
                <a:ea typeface="新細明體" panose="02020500000000000000" pitchFamily="18" charset="-120"/>
                <a:hlinkClick r:id="rId3"/>
              </a:rPr>
              <a:t>example</a:t>
            </a:r>
            <a:r>
              <a:rPr lang="en-US" altLang="zh-TW" dirty="0" smtClean="0">
                <a:ea typeface="新細明體" panose="02020500000000000000" pitchFamily="18" charset="-120"/>
              </a:rPr>
              <a:t> of a conversational interface.</a:t>
            </a:r>
          </a:p>
        </p:txBody>
      </p:sp>
      <p:pic>
        <p:nvPicPr>
          <p:cNvPr id="6" name="图片 5"/>
          <p:cNvPicPr>
            <a:picLocks noChangeAspect="1"/>
          </p:cNvPicPr>
          <p:nvPr/>
        </p:nvPicPr>
        <p:blipFill>
          <a:blip r:embed="rId4"/>
          <a:stretch>
            <a:fillRect/>
          </a:stretch>
        </p:blipFill>
        <p:spPr>
          <a:xfrm>
            <a:off x="1295400" y="2971800"/>
            <a:ext cx="1905000" cy="3175000"/>
          </a:xfrm>
          <a:prstGeom prst="rect">
            <a:avLst/>
          </a:prstGeom>
        </p:spPr>
      </p:pic>
      <p:pic>
        <p:nvPicPr>
          <p:cNvPr id="7" name="图片 6"/>
          <p:cNvPicPr>
            <a:picLocks noChangeAspect="1"/>
          </p:cNvPicPr>
          <p:nvPr/>
        </p:nvPicPr>
        <p:blipFill>
          <a:blip r:embed="rId5"/>
          <a:stretch>
            <a:fillRect/>
          </a:stretch>
        </p:blipFill>
        <p:spPr>
          <a:xfrm>
            <a:off x="3310671" y="2971800"/>
            <a:ext cx="4867566" cy="3170084"/>
          </a:xfrm>
          <a:prstGeom prst="rect">
            <a:avLst/>
          </a:prstGeom>
        </p:spPr>
      </p:pic>
      <p:sp>
        <p:nvSpPr>
          <p:cNvPr id="2" name="日期占位符 1"/>
          <p:cNvSpPr>
            <a:spLocks noGrp="1"/>
          </p:cNvSpPr>
          <p:nvPr>
            <p:ph type="dt" sz="half" idx="10"/>
          </p:nvPr>
        </p:nvSpPr>
        <p:spPr/>
        <p:txBody>
          <a:bodyPr/>
          <a:lstStyle/>
          <a:p>
            <a:pPr>
              <a:defRPr/>
            </a:pPr>
            <a:fld id="{D905461F-D887-4A47-8304-6E037B8CEB39}"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Complete System</a:t>
            </a:r>
          </a:p>
        </p:txBody>
      </p:sp>
      <p:sp>
        <p:nvSpPr>
          <p:cNvPr id="146435" name="Rectangle 3"/>
          <p:cNvSpPr>
            <a:spLocks noGrp="1" noChangeArrowheads="1"/>
          </p:cNvSpPr>
          <p:nvPr>
            <p:ph idx="1"/>
          </p:nvPr>
        </p:nvSpPr>
        <p:spPr/>
        <p:txBody>
          <a:bodyPr>
            <a:normAutofit/>
          </a:bodyPr>
          <a:lstStyle/>
          <a:p>
            <a:pPr eaLnBrk="1" hangingPunct="1"/>
            <a:r>
              <a:rPr lang="en-US" altLang="zh-TW" dirty="0" smtClean="0">
                <a:ea typeface="新細明體" panose="02020500000000000000" pitchFamily="18" charset="-120"/>
              </a:rPr>
              <a:t>Speech recognition</a:t>
            </a:r>
          </a:p>
          <a:p>
            <a:pPr lvl="1" eaLnBrk="1" hangingPunct="1"/>
            <a:r>
              <a:rPr lang="en-US" altLang="zh-TW" dirty="0" smtClean="0">
                <a:ea typeface="新細明體" panose="02020500000000000000" pitchFamily="18" charset="-120"/>
              </a:rPr>
              <a:t>Conversion of sound waves to discrete words.</a:t>
            </a:r>
          </a:p>
          <a:p>
            <a:pPr eaLnBrk="1" hangingPunct="1"/>
            <a:r>
              <a:rPr lang="en-US" altLang="zh-TW" dirty="0" smtClean="0">
                <a:ea typeface="新細明體" panose="02020500000000000000" pitchFamily="18" charset="-120"/>
              </a:rPr>
              <a:t>Natural language understanding</a:t>
            </a:r>
          </a:p>
          <a:p>
            <a:pPr lvl="1" eaLnBrk="1" hangingPunct="1"/>
            <a:r>
              <a:rPr lang="en-US" altLang="zh-TW" dirty="0" smtClean="0">
                <a:ea typeface="新細明體" panose="02020500000000000000" pitchFamily="18" charset="-120"/>
              </a:rPr>
              <a:t>Understand the meaning of the words.</a:t>
            </a:r>
          </a:p>
          <a:p>
            <a:pPr eaLnBrk="1" hangingPunct="1"/>
            <a:r>
              <a:rPr lang="en-US" altLang="zh-TW" dirty="0" smtClean="0">
                <a:ea typeface="新細明體" panose="02020500000000000000" pitchFamily="18" charset="-120"/>
              </a:rPr>
              <a:t>Natural language generation</a:t>
            </a:r>
          </a:p>
          <a:p>
            <a:pPr lvl="1" eaLnBrk="1" hangingPunct="1"/>
            <a:r>
              <a:rPr lang="en-US" altLang="zh-TW" dirty="0" smtClean="0">
                <a:ea typeface="新細明體" panose="02020500000000000000" pitchFamily="18" charset="-120"/>
              </a:rPr>
              <a:t>Generate appropriate responses.</a:t>
            </a:r>
          </a:p>
          <a:p>
            <a:pPr eaLnBrk="1" hangingPunct="1"/>
            <a:r>
              <a:rPr lang="en-US" altLang="zh-TW" dirty="0" smtClean="0">
                <a:ea typeface="新細明體" panose="02020500000000000000" pitchFamily="18" charset="-120"/>
              </a:rPr>
              <a:t>Speech synthesis</a:t>
            </a:r>
          </a:p>
          <a:p>
            <a:pPr lvl="1" eaLnBrk="1" hangingPunct="1"/>
            <a:r>
              <a:rPr lang="en-US" altLang="zh-TW" dirty="0" smtClean="0">
                <a:ea typeface="新細明體" panose="02020500000000000000" pitchFamily="18" charset="-120"/>
              </a:rPr>
              <a:t>Generation of natural-sounding speech.</a:t>
            </a:r>
          </a:p>
        </p:txBody>
      </p:sp>
      <p:sp>
        <p:nvSpPr>
          <p:cNvPr id="2" name="日期占位符 1"/>
          <p:cNvSpPr>
            <a:spLocks noGrp="1"/>
          </p:cNvSpPr>
          <p:nvPr>
            <p:ph type="dt" sz="half" idx="10"/>
          </p:nvPr>
        </p:nvSpPr>
        <p:spPr/>
        <p:txBody>
          <a:bodyPr/>
          <a:lstStyle/>
          <a:p>
            <a:pPr>
              <a:defRPr/>
            </a:pPr>
            <a:fld id="{756A8E33-F222-4AEC-BA9F-2CD314102F85}"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p:nvPr>
        </p:nvSpPr>
        <p:spPr/>
        <p:txBody>
          <a:bodyPr/>
          <a:lstStyle/>
          <a:p>
            <a:pPr eaLnBrk="1" hangingPunct="1"/>
            <a:r>
              <a:rPr lang="en-US" altLang="zh-TW" smtClean="0">
                <a:ea typeface="新細明體" panose="02020500000000000000" pitchFamily="18" charset="-120"/>
              </a:rPr>
              <a:t>Lecture Hours</a:t>
            </a:r>
          </a:p>
        </p:txBody>
      </p:sp>
      <p:sp>
        <p:nvSpPr>
          <p:cNvPr id="9219" name="Rectangle 2051"/>
          <p:cNvSpPr>
            <a:spLocks noGrp="1" noChangeArrowheads="1"/>
          </p:cNvSpPr>
          <p:nvPr>
            <p:ph idx="1"/>
          </p:nvPr>
        </p:nvSpPr>
        <p:spPr/>
        <p:txBody>
          <a:bodyPr/>
          <a:lstStyle/>
          <a:p>
            <a:pPr eaLnBrk="1" hangingPunct="1"/>
            <a:r>
              <a:rPr lang="en-US" altLang="zh-TW" smtClean="0">
                <a:ea typeface="新細明體" panose="02020500000000000000" pitchFamily="18" charset="-120"/>
              </a:rPr>
              <a:t>8:00-11:40 </a:t>
            </a:r>
            <a:r>
              <a:rPr lang="en-US" altLang="zh-TW" dirty="0" smtClean="0">
                <a:ea typeface="新細明體" panose="02020500000000000000" pitchFamily="18" charset="-120"/>
              </a:rPr>
              <a:t>am		Friday</a:t>
            </a:r>
          </a:p>
          <a:p>
            <a:pPr eaLnBrk="1" hangingPunct="1"/>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4D31A461-55FA-4AA2-B8B7-FEBC98D6B219}"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3-D Technologies</a:t>
            </a:r>
          </a:p>
        </p:txBody>
      </p:sp>
      <p:sp>
        <p:nvSpPr>
          <p:cNvPr id="15257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Migration from 2-D presentation space to 3-D space.</a:t>
            </a:r>
          </a:p>
          <a:p>
            <a:pPr eaLnBrk="1" hangingPunct="1"/>
            <a:r>
              <a:rPr lang="en-US" altLang="zh-TW" smtClean="0">
                <a:ea typeface="新細明體" panose="02020500000000000000" pitchFamily="18" charset="-120"/>
              </a:rPr>
              <a:t>Applications areas that benefit from 3-D technologies</a:t>
            </a:r>
          </a:p>
          <a:p>
            <a:pPr lvl="1" eaLnBrk="1" hangingPunct="1"/>
            <a:r>
              <a:rPr lang="en-US" altLang="zh-TW" smtClean="0">
                <a:ea typeface="新細明體" panose="02020500000000000000" pitchFamily="18" charset="-120"/>
              </a:rPr>
              <a:t>Training</a:t>
            </a:r>
          </a:p>
          <a:p>
            <a:pPr lvl="1" eaLnBrk="1" hangingPunct="1"/>
            <a:r>
              <a:rPr lang="en-US" altLang="zh-TW" smtClean="0">
                <a:ea typeface="新細明體" panose="02020500000000000000" pitchFamily="18" charset="-120"/>
              </a:rPr>
              <a:t>Simulation</a:t>
            </a:r>
          </a:p>
          <a:p>
            <a:pPr lvl="1" eaLnBrk="1" hangingPunct="1"/>
            <a:r>
              <a:rPr lang="en-US" altLang="zh-TW" smtClean="0">
                <a:ea typeface="新細明體" panose="02020500000000000000" pitchFamily="18" charset="-120"/>
              </a:rPr>
              <a:t>Interactive exploration of complex data environments.</a:t>
            </a:r>
          </a:p>
        </p:txBody>
      </p:sp>
      <p:sp>
        <p:nvSpPr>
          <p:cNvPr id="2" name="日期占位符 1"/>
          <p:cNvSpPr>
            <a:spLocks noGrp="1"/>
          </p:cNvSpPr>
          <p:nvPr>
            <p:ph type="dt" sz="half" idx="10"/>
          </p:nvPr>
        </p:nvSpPr>
        <p:spPr/>
        <p:txBody>
          <a:bodyPr/>
          <a:lstStyle/>
          <a:p>
            <a:pPr>
              <a:defRPr/>
            </a:pPr>
            <a:fld id="{6E718590-8383-4CDF-BA87-6ADD16EFA499}"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40</a:t>
            </a:fld>
            <a:endParaRPr lang="en-US" alt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Examples</a:t>
            </a:r>
          </a:p>
        </p:txBody>
      </p:sp>
      <p:pic>
        <p:nvPicPr>
          <p:cNvPr id="154627" name="Picture 3" descr="VFBT2-25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5" descr="lej256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43200"/>
            <a:ext cx="1801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6" descr="SwissDu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819400"/>
            <a:ext cx="32004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 Box 7"/>
          <p:cNvSpPr txBox="1">
            <a:spLocks noChangeArrowheads="1"/>
          </p:cNvSpPr>
          <p:nvPr/>
        </p:nvSpPr>
        <p:spPr bwMode="auto">
          <a:xfrm>
            <a:off x="457200" y="5105400"/>
            <a:ext cx="243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Football Training</a:t>
            </a:r>
          </a:p>
        </p:txBody>
      </p:sp>
      <p:sp>
        <p:nvSpPr>
          <p:cNvPr id="154631" name="Text Box 8"/>
          <p:cNvSpPr txBox="1">
            <a:spLocks noChangeArrowheads="1"/>
          </p:cNvSpPr>
          <p:nvPr/>
        </p:nvSpPr>
        <p:spPr bwMode="auto">
          <a:xfrm>
            <a:off x="3200400" y="5334000"/>
            <a:ext cx="271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dirty="0">
                <a:ea typeface="新細明體" panose="02020500000000000000" pitchFamily="18" charset="-120"/>
              </a:rPr>
              <a:t>Parachute Training</a:t>
            </a:r>
          </a:p>
        </p:txBody>
      </p:sp>
      <p:sp>
        <p:nvSpPr>
          <p:cNvPr id="154632" name="Text Box 9"/>
          <p:cNvSpPr txBox="1">
            <a:spLocks noChangeArrowheads="1"/>
          </p:cNvSpPr>
          <p:nvPr/>
        </p:nvSpPr>
        <p:spPr bwMode="auto">
          <a:xfrm>
            <a:off x="6172200" y="5029200"/>
            <a:ext cx="2289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Flight Simulator</a:t>
            </a:r>
          </a:p>
        </p:txBody>
      </p:sp>
      <p:sp>
        <p:nvSpPr>
          <p:cNvPr id="2" name="日期占位符 1"/>
          <p:cNvSpPr>
            <a:spLocks noGrp="1"/>
          </p:cNvSpPr>
          <p:nvPr>
            <p:ph type="dt" sz="half" idx="10"/>
          </p:nvPr>
        </p:nvSpPr>
        <p:spPr/>
        <p:txBody>
          <a:bodyPr/>
          <a:lstStyle/>
          <a:p>
            <a:pPr>
              <a:defRPr/>
            </a:pPr>
            <a:fld id="{B3AB3016-B76D-4E94-B3F0-03F588BBFFB7}"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41</a:t>
            </a:fld>
            <a:endParaRPr lang="en-US" altLang="zh-TW"/>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3-D Technologies (cont’d)</a:t>
            </a:r>
          </a:p>
        </p:txBody>
      </p:sp>
      <p:sp>
        <p:nvSpPr>
          <p:cNvPr id="156675"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Previous 2-D notions need to be revised</a:t>
            </a:r>
          </a:p>
          <a:p>
            <a:pPr lvl="1" eaLnBrk="1" hangingPunct="1"/>
            <a:r>
              <a:rPr lang="en-US" altLang="zh-TW" smtClean="0">
                <a:ea typeface="新細明體" panose="02020500000000000000" pitchFamily="18" charset="-120"/>
              </a:rPr>
              <a:t>How to interact with information ?</a:t>
            </a:r>
          </a:p>
          <a:p>
            <a:pPr lvl="1" eaLnBrk="1" hangingPunct="1"/>
            <a:r>
              <a:rPr lang="en-US" altLang="zh-TW" smtClean="0">
                <a:ea typeface="新細明體" panose="02020500000000000000" pitchFamily="18" charset="-120"/>
              </a:rPr>
              <a:t>How to select objects in 3-D space ?</a:t>
            </a:r>
          </a:p>
          <a:p>
            <a:pPr lvl="1" eaLnBrk="1" hangingPunct="1"/>
            <a:r>
              <a:rPr lang="en-US" altLang="zh-TW" smtClean="0">
                <a:ea typeface="新細明體" panose="02020500000000000000" pitchFamily="18" charset="-120"/>
              </a:rPr>
              <a:t>How to navigate through information spaces ?</a:t>
            </a:r>
          </a:p>
          <a:p>
            <a:pPr eaLnBrk="1" hangingPunct="1"/>
            <a:r>
              <a:rPr lang="en-US" altLang="zh-TW" smtClean="0">
                <a:ea typeface="新細明體" panose="02020500000000000000" pitchFamily="18" charset="-120"/>
              </a:rPr>
              <a:t>Objective: “near-real-time” interactivity to achieve the effect of direct manipulation</a:t>
            </a:r>
          </a:p>
        </p:txBody>
      </p:sp>
      <p:sp>
        <p:nvSpPr>
          <p:cNvPr id="2" name="日期占位符 1"/>
          <p:cNvSpPr>
            <a:spLocks noGrp="1"/>
          </p:cNvSpPr>
          <p:nvPr>
            <p:ph type="dt" sz="half" idx="10"/>
          </p:nvPr>
        </p:nvSpPr>
        <p:spPr/>
        <p:txBody>
          <a:bodyPr/>
          <a:lstStyle/>
          <a:p>
            <a:pPr>
              <a:defRPr/>
            </a:pPr>
            <a:fld id="{C0C5FE8B-FD98-4375-8A3D-E236DB71E6A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42</a:t>
            </a:fld>
            <a:endParaRPr lang="en-US" altLang="zh-TW"/>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dirty="0" smtClean="0"/>
              <a:t>Virtual Reality</a:t>
            </a:r>
            <a:endParaRPr lang="en-US" dirty="0"/>
          </a:p>
        </p:txBody>
      </p:sp>
      <p:sp>
        <p:nvSpPr>
          <p:cNvPr id="7" name="内容占位符 6"/>
          <p:cNvSpPr>
            <a:spLocks noGrp="1"/>
          </p:cNvSpPr>
          <p:nvPr>
            <p:ph idx="1"/>
          </p:nvPr>
        </p:nvSpPr>
        <p:spPr/>
        <p:txBody>
          <a:bodyPr/>
          <a:lstStyle/>
          <a:p>
            <a:r>
              <a:rPr lang="en-US" altLang="zh-TW" dirty="0">
                <a:ea typeface="新細明體" panose="02020500000000000000" pitchFamily="18" charset="-120"/>
              </a:rPr>
              <a:t>Head-Mounted Display</a:t>
            </a:r>
            <a:endParaRPr lang="en-US" dirty="0"/>
          </a:p>
        </p:txBody>
      </p:sp>
      <p:sp>
        <p:nvSpPr>
          <p:cNvPr id="2" name="日期占位符 1"/>
          <p:cNvSpPr>
            <a:spLocks noGrp="1"/>
          </p:cNvSpPr>
          <p:nvPr>
            <p:ph type="dt" sz="half" idx="10"/>
          </p:nvPr>
        </p:nvSpPr>
        <p:spPr/>
        <p:txBody>
          <a:bodyPr/>
          <a:lstStyle/>
          <a:p>
            <a:pPr>
              <a:defRPr/>
            </a:pPr>
            <a:fld id="{EAF9BCB9-2B0B-437C-BAF1-CC8A2D0141C7}" type="datetime1">
              <a:rPr lang="en-US" altLang="zh-TW" smtClean="0"/>
              <a:t>3/11/2021</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43</a:t>
            </a:fld>
            <a:endParaRPr lang="en-US" altLang="zh-TW"/>
          </a:p>
        </p:txBody>
      </p:sp>
      <p:pic>
        <p:nvPicPr>
          <p:cNvPr id="3" name="图片 2"/>
          <p:cNvPicPr>
            <a:picLocks noChangeAspect="1"/>
          </p:cNvPicPr>
          <p:nvPr/>
        </p:nvPicPr>
        <p:blipFill>
          <a:blip r:embed="rId3"/>
          <a:stretch>
            <a:fillRect/>
          </a:stretch>
        </p:blipFill>
        <p:spPr>
          <a:xfrm>
            <a:off x="1676400" y="2133600"/>
            <a:ext cx="5429250" cy="359092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normAutofit/>
          </a:bodyPr>
          <a:lstStyle/>
          <a:p>
            <a:pPr eaLnBrk="1" hangingPunct="1"/>
            <a:r>
              <a:rPr lang="en-US" altLang="zh-TW" sz="3200" dirty="0" smtClean="0">
                <a:ea typeface="新細明體" panose="02020500000000000000" pitchFamily="18" charset="-120"/>
              </a:rPr>
              <a:t>Binocular Omni-Orientation Monitor (BOOM)</a:t>
            </a:r>
          </a:p>
        </p:txBody>
      </p:sp>
      <p:pic>
        <p:nvPicPr>
          <p:cNvPr id="3" name="图片 2"/>
          <p:cNvPicPr>
            <a:picLocks noChangeAspect="1"/>
          </p:cNvPicPr>
          <p:nvPr/>
        </p:nvPicPr>
        <p:blipFill>
          <a:blip r:embed="rId3"/>
          <a:stretch>
            <a:fillRect/>
          </a:stretch>
        </p:blipFill>
        <p:spPr>
          <a:xfrm>
            <a:off x="1981200" y="2209800"/>
            <a:ext cx="4781550" cy="3390900"/>
          </a:xfrm>
          <a:prstGeom prst="rect">
            <a:avLst/>
          </a:prstGeom>
        </p:spPr>
      </p:pic>
      <p:sp>
        <p:nvSpPr>
          <p:cNvPr id="2" name="日期占位符 1"/>
          <p:cNvSpPr>
            <a:spLocks noGrp="1"/>
          </p:cNvSpPr>
          <p:nvPr>
            <p:ph type="dt" sz="half" idx="10"/>
          </p:nvPr>
        </p:nvSpPr>
        <p:spPr/>
        <p:txBody>
          <a:bodyPr/>
          <a:lstStyle/>
          <a:p>
            <a:pPr>
              <a:defRPr/>
            </a:pPr>
            <a:fld id="{13A51C9E-8FC3-4D90-86AE-3770C0232984}" type="datetime1">
              <a:rPr lang="en-US" altLang="zh-TW" smtClean="0"/>
              <a:t>3/11/2021</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44</a:t>
            </a:fld>
            <a:endParaRPr lang="en-US" altLang="zh-TW"/>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fontScale="90000"/>
          </a:bodyPr>
          <a:lstStyle/>
          <a:p>
            <a:pPr eaLnBrk="1" hangingPunct="1"/>
            <a:r>
              <a:rPr lang="en-US" altLang="zh-TW" dirty="0" smtClean="0">
                <a:ea typeface="新細明體" panose="02020500000000000000" pitchFamily="18" charset="-120"/>
              </a:rPr>
              <a:t>Cave Automatic Virtual Environment (CAVE)</a:t>
            </a:r>
          </a:p>
        </p:txBody>
      </p:sp>
      <p:pic>
        <p:nvPicPr>
          <p:cNvPr id="2052" name="Picture 4" descr="We test out what its like to test drive Ford's Cave "/>
          <p:cNvPicPr>
            <a:picLocks noChangeAspect="1" noChangeArrowheads="1"/>
          </p:cNvPicPr>
          <p:nvPr/>
        </p:nvPicPr>
        <p:blipFill rotWithShape="1">
          <a:blip r:embed="rId3">
            <a:extLst>
              <a:ext uri="{28A0092B-C50C-407E-A947-70E740481C1C}">
                <a14:useLocalDpi xmlns:a14="http://schemas.microsoft.com/office/drawing/2010/main" val="0"/>
              </a:ext>
            </a:extLst>
          </a:blip>
          <a:srcRect r="5185"/>
          <a:stretch/>
        </p:blipFill>
        <p:spPr bwMode="auto">
          <a:xfrm>
            <a:off x="3886200" y="2494358"/>
            <a:ext cx="4820220" cy="314444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4"/>
          <a:srcRect l="18667" t="9554" r="21333" b="15779"/>
          <a:stretch/>
        </p:blipFill>
        <p:spPr>
          <a:xfrm>
            <a:off x="228600" y="1752599"/>
            <a:ext cx="3429000" cy="2133601"/>
          </a:xfrm>
          <a:prstGeom prst="rect">
            <a:avLst/>
          </a:prstGeom>
        </p:spPr>
      </p:pic>
      <p:pic>
        <p:nvPicPr>
          <p:cNvPr id="5" name="图片 4"/>
          <p:cNvPicPr>
            <a:picLocks noChangeAspect="1"/>
          </p:cNvPicPr>
          <p:nvPr/>
        </p:nvPicPr>
        <p:blipFill>
          <a:blip r:embed="rId5"/>
          <a:stretch>
            <a:fillRect/>
          </a:stretch>
        </p:blipFill>
        <p:spPr>
          <a:xfrm>
            <a:off x="228600" y="3886200"/>
            <a:ext cx="3429000" cy="2631758"/>
          </a:xfrm>
          <a:prstGeom prst="rect">
            <a:avLst/>
          </a:prstGeom>
        </p:spPr>
      </p:pic>
      <p:sp>
        <p:nvSpPr>
          <p:cNvPr id="2" name="日期占位符 1"/>
          <p:cNvSpPr>
            <a:spLocks noGrp="1"/>
          </p:cNvSpPr>
          <p:nvPr>
            <p:ph type="dt" sz="half" idx="10"/>
          </p:nvPr>
        </p:nvSpPr>
        <p:spPr/>
        <p:txBody>
          <a:bodyPr/>
          <a:lstStyle/>
          <a:p>
            <a:pPr>
              <a:defRPr/>
            </a:pPr>
            <a:fld id="{C89BF683-AEB9-4D0C-83C6-EBDF1A061636}" type="datetime1">
              <a:rPr lang="en-US" altLang="zh-TW" smtClean="0"/>
              <a:t>3/11/2021</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C5C527AC-74EB-4EE5-94EE-190C0152E5DA}" type="slidenum">
              <a:rPr lang="zh-TW" altLang="en-US" smtClean="0"/>
              <a:pPr>
                <a:defRPr/>
              </a:pPr>
              <a:t>45</a:t>
            </a:fld>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Data Glove</a:t>
            </a:r>
          </a:p>
        </p:txBody>
      </p:sp>
      <p:pic>
        <p:nvPicPr>
          <p:cNvPr id="3" name="图片 2"/>
          <p:cNvPicPr>
            <a:picLocks noChangeAspect="1"/>
          </p:cNvPicPr>
          <p:nvPr/>
        </p:nvPicPr>
        <p:blipFill>
          <a:blip r:embed="rId3"/>
          <a:stretch>
            <a:fillRect/>
          </a:stretch>
        </p:blipFill>
        <p:spPr>
          <a:xfrm>
            <a:off x="1062807" y="1981200"/>
            <a:ext cx="7010400" cy="4248150"/>
          </a:xfrm>
          <a:prstGeom prst="rect">
            <a:avLst/>
          </a:prstGeom>
        </p:spPr>
      </p:pic>
      <p:sp>
        <p:nvSpPr>
          <p:cNvPr id="2" name="日期占位符 1"/>
          <p:cNvSpPr>
            <a:spLocks noGrp="1"/>
          </p:cNvSpPr>
          <p:nvPr>
            <p:ph type="dt" sz="half" idx="10"/>
          </p:nvPr>
        </p:nvSpPr>
        <p:spPr/>
        <p:txBody>
          <a:bodyPr/>
          <a:lstStyle/>
          <a:p>
            <a:pPr>
              <a:defRPr/>
            </a:pPr>
            <a:fld id="{545735A9-78D4-455C-8845-75B400805008}" type="datetime1">
              <a:rPr lang="en-US" altLang="zh-TW" smtClean="0"/>
              <a:t>3/11/2021</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46</a:t>
            </a:fld>
            <a:endParaRPr lang="en-US" altLang="zh-TW"/>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Collaborative virtual environment</a:t>
            </a:r>
          </a:p>
        </p:txBody>
      </p:sp>
      <p:pic>
        <p:nvPicPr>
          <p:cNvPr id="166915" name="Picture 3" descr="conference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5638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28F6B3B4-E5CB-479F-8325-EA36D875D172}"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47</a:t>
            </a:fld>
            <a:endParaRPr lang="en-US" altLang="zh-TW"/>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Selecting Objects in 3-D Space</a:t>
            </a:r>
          </a:p>
        </p:txBody>
      </p:sp>
      <p:pic>
        <p:nvPicPr>
          <p:cNvPr id="168963" name="Picture 3" descr="cru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stic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5"/>
          <a:srcRect t="10273" b="19766"/>
          <a:stretch/>
        </p:blipFill>
        <p:spPr>
          <a:xfrm>
            <a:off x="1295400" y="3886200"/>
            <a:ext cx="5943600" cy="2346334"/>
          </a:xfrm>
          <a:prstGeom prst="rect">
            <a:avLst/>
          </a:prstGeom>
        </p:spPr>
      </p:pic>
      <p:sp>
        <p:nvSpPr>
          <p:cNvPr id="2" name="日期占位符 1"/>
          <p:cNvSpPr>
            <a:spLocks noGrp="1"/>
          </p:cNvSpPr>
          <p:nvPr>
            <p:ph type="dt" sz="half" idx="10"/>
          </p:nvPr>
        </p:nvSpPr>
        <p:spPr/>
        <p:txBody>
          <a:bodyPr/>
          <a:lstStyle/>
          <a:p>
            <a:pPr>
              <a:defRPr/>
            </a:pPr>
            <a:fld id="{528FE35B-80EC-403E-9D9E-444D084E784D}" type="datetime1">
              <a:rPr lang="en-US" altLang="zh-TW" smtClean="0"/>
              <a:t>3/11/2021</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48</a:t>
            </a:fld>
            <a:endParaRPr lang="en-US" altLang="zh-TW"/>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09800" y="1295400"/>
            <a:ext cx="5181600" cy="2463892"/>
          </a:xfrm>
          <a:prstGeom prst="rect">
            <a:avLst/>
          </a:prstGeom>
        </p:spPr>
      </p:pic>
      <p:pic>
        <p:nvPicPr>
          <p:cNvPr id="6" name="图片 5"/>
          <p:cNvPicPr>
            <a:picLocks noChangeAspect="1"/>
          </p:cNvPicPr>
          <p:nvPr/>
        </p:nvPicPr>
        <p:blipFill>
          <a:blip r:embed="rId4"/>
          <a:stretch>
            <a:fillRect/>
          </a:stretch>
        </p:blipFill>
        <p:spPr>
          <a:xfrm>
            <a:off x="2209800" y="3759292"/>
            <a:ext cx="5181600" cy="2595118"/>
          </a:xfrm>
          <a:prstGeom prst="rect">
            <a:avLst/>
          </a:prstGeom>
        </p:spPr>
      </p:pic>
      <p:sp>
        <p:nvSpPr>
          <p:cNvPr id="7" name="标题 6"/>
          <p:cNvSpPr>
            <a:spLocks noGrp="1"/>
          </p:cNvSpPr>
          <p:nvPr>
            <p:ph type="title"/>
          </p:nvPr>
        </p:nvSpPr>
        <p:spPr/>
        <p:txBody>
          <a:bodyPr/>
          <a:lstStyle/>
          <a:p>
            <a:r>
              <a:rPr lang="en-US" altLang="zh-TW" dirty="0">
                <a:ea typeface="新細明體" panose="02020500000000000000" pitchFamily="18" charset="-120"/>
              </a:rPr>
              <a:t>Browser in 3-D space</a:t>
            </a:r>
            <a:endParaRPr lang="en-US" dirty="0"/>
          </a:p>
        </p:txBody>
      </p:sp>
      <p:sp>
        <p:nvSpPr>
          <p:cNvPr id="8" name="内容占位符 7"/>
          <p:cNvSpPr>
            <a:spLocks noGrp="1"/>
          </p:cNvSpPr>
          <p:nvPr>
            <p:ph idx="1"/>
          </p:nvPr>
        </p:nvSpPr>
        <p:spPr/>
        <p:txBody>
          <a:bodyPr/>
          <a:lstStyle/>
          <a:p>
            <a:endParaRPr lang="en-US"/>
          </a:p>
        </p:txBody>
      </p:sp>
      <p:sp>
        <p:nvSpPr>
          <p:cNvPr id="2" name="日期占位符 1"/>
          <p:cNvSpPr>
            <a:spLocks noGrp="1"/>
          </p:cNvSpPr>
          <p:nvPr>
            <p:ph type="dt" sz="half" idx="10"/>
          </p:nvPr>
        </p:nvSpPr>
        <p:spPr/>
        <p:txBody>
          <a:bodyPr/>
          <a:lstStyle/>
          <a:p>
            <a:pPr>
              <a:defRPr/>
            </a:pPr>
            <a:fld id="{46F9EBB1-7254-4A9D-A86F-04A6A049038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49</a:t>
            </a:fld>
            <a:endParaRPr lang="en-US" altLang="zh-TW"/>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lstStyle/>
          <a:p>
            <a:pPr eaLnBrk="1" hangingPunct="1"/>
            <a:r>
              <a:rPr lang="en-US" altLang="zh-TW" smtClean="0">
                <a:ea typeface="新細明體" panose="02020500000000000000" pitchFamily="18" charset="-120"/>
              </a:rPr>
              <a:t>References</a:t>
            </a:r>
          </a:p>
        </p:txBody>
      </p:sp>
      <p:sp>
        <p:nvSpPr>
          <p:cNvPr id="15363" name="Rectangle 1027"/>
          <p:cNvSpPr>
            <a:spLocks noGrp="1" noChangeArrowheads="1"/>
          </p:cNvSpPr>
          <p:nvPr>
            <p:ph idx="1"/>
          </p:nvPr>
        </p:nvSpPr>
        <p:spPr/>
        <p:txBody>
          <a:bodyPr/>
          <a:lstStyle/>
          <a:p>
            <a:pPr marL="354013" indent="-354013">
              <a:buFont typeface="Arial" panose="020B0604020202020204" pitchFamily="34" charset="0"/>
              <a:buChar char="•"/>
            </a:pPr>
            <a:r>
              <a:rPr lang="en-US" altLang="zh-CN" dirty="0">
                <a:ea typeface="新細明體" panose="02020500000000000000" pitchFamily="18" charset="-120"/>
              </a:rPr>
              <a:t>Designing the User Interface: Strategies for Effective Human-Computer </a:t>
            </a:r>
            <a:r>
              <a:rPr lang="en-US" altLang="zh-CN" dirty="0" smtClean="0">
                <a:ea typeface="新細明體" panose="02020500000000000000" pitchFamily="18" charset="-120"/>
              </a:rPr>
              <a:t>Interaction, Six Edition</a:t>
            </a:r>
          </a:p>
          <a:p>
            <a:pPr marL="794386" lvl="1" indent="-354013">
              <a:buFont typeface="Arial" panose="020B0604020202020204" pitchFamily="34" charset="0"/>
              <a:buChar char="•"/>
            </a:pPr>
            <a:r>
              <a:rPr lang="en-US" altLang="zh-CN" dirty="0" smtClean="0">
                <a:ea typeface="新細明體" panose="02020500000000000000" pitchFamily="18" charset="-120"/>
              </a:rPr>
              <a:t>Chapter 4, 5, 7, 8, 9, 10, 15, 16</a:t>
            </a:r>
            <a:endParaRPr lang="en-US" altLang="zh-CN" dirty="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9CA15CE4-E4B4-40E2-A0BE-8BF3F4394FAF}"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pic>
        <p:nvPicPr>
          <p:cNvPr id="6" name="图片 5"/>
          <p:cNvPicPr>
            <a:picLocks noChangeAspect="1"/>
          </p:cNvPicPr>
          <p:nvPr/>
        </p:nvPicPr>
        <p:blipFill>
          <a:blip r:embed="rId3"/>
          <a:stretch>
            <a:fillRect/>
          </a:stretch>
        </p:blipFill>
        <p:spPr>
          <a:xfrm>
            <a:off x="2764639" y="2133600"/>
            <a:ext cx="3161320" cy="3938587"/>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Augmented Reality</a:t>
            </a:r>
            <a:endParaRPr lang="en-US" dirty="0"/>
          </a:p>
        </p:txBody>
      </p:sp>
      <p:sp>
        <p:nvSpPr>
          <p:cNvPr id="3" name="内容占位符 2"/>
          <p:cNvSpPr>
            <a:spLocks noGrp="1"/>
          </p:cNvSpPr>
          <p:nvPr>
            <p:ph idx="1"/>
          </p:nvPr>
        </p:nvSpPr>
        <p:spPr/>
        <p:txBody>
          <a:bodyPr/>
          <a:lstStyle/>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3/11/2021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50</a:t>
            </a:fld>
            <a:endParaRPr lang="en-US" altLang="zh-TW"/>
          </a:p>
        </p:txBody>
      </p:sp>
      <p:pic>
        <p:nvPicPr>
          <p:cNvPr id="2052" name="Picture 4" descr="https://timgsa.baidu.com/timg?image&amp;quality=80&amp;size=b9999_10000&amp;sec=1488169406141&amp;di=e2157f6e753c9016475f1f06c73ad615&amp;imgtype=0&amp;src=http%3A%2F%2Fimg.ithome.com%2Fnewsuploadfiles%2F2015%2F8%2F20150805_172012_6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563" y="3386165"/>
            <a:ext cx="4491122" cy="3364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ic.962.net/up/2016-8/20160809142125437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58" y="723524"/>
            <a:ext cx="3259918" cy="57581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timgsa.baidu.com/timg?image&amp;quality=80&amp;size=b9999_10000&amp;sec=1488169370288&amp;di=10780f75788f8dbdd342a5a3388bd6fc&amp;imgtype=0&amp;src=http%3A%2F%2Fc15.eoemarket.net%2Fapp0%2F668%2F668588%2Fscreen%2F33331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6034" y="753229"/>
            <a:ext cx="4817966" cy="270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063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Augmented Reality</a:t>
            </a:r>
            <a:endParaRPr lang="zh-CN" altLang="en-US" dirty="0"/>
          </a:p>
        </p:txBody>
      </p:sp>
      <p:pic>
        <p:nvPicPr>
          <p:cNvPr id="7" name="内容占位符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857250"/>
            <a:ext cx="2578518" cy="5443538"/>
          </a:xfrm>
        </p:spPr>
      </p:pic>
      <p:sp>
        <p:nvSpPr>
          <p:cNvPr id="4" name="日期占位符 3"/>
          <p:cNvSpPr>
            <a:spLocks noGrp="1"/>
          </p:cNvSpPr>
          <p:nvPr>
            <p:ph type="dt" sz="half" idx="10"/>
          </p:nvPr>
        </p:nvSpPr>
        <p:spPr/>
        <p:txBody>
          <a:bodyPr/>
          <a:lstStyle/>
          <a:p>
            <a:pPr>
              <a:defRPr/>
            </a:pPr>
            <a:fld id="{CE7FF75C-84BC-43C5-8B40-8F5C257D7CC2}" type="datetime1">
              <a:rPr lang="en-US" altLang="zh-TW" smtClean="0"/>
              <a:t>3/11/2021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51</a:t>
            </a:fld>
            <a:endParaRPr lang="en-US" altLang="zh-TW"/>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6818" y="857250"/>
            <a:ext cx="2578518" cy="5443538"/>
          </a:xfrm>
          <a:prstGeom prst="rect">
            <a:avLst/>
          </a:prstGeom>
        </p:spPr>
      </p:pic>
    </p:spTree>
    <p:extLst>
      <p:ext uri="{BB962C8B-B14F-4D97-AF65-F5344CB8AC3E}">
        <p14:creationId xmlns:p14="http://schemas.microsoft.com/office/powerpoint/2010/main" val="1719820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Assessment</a:t>
            </a:r>
          </a:p>
        </p:txBody>
      </p:sp>
      <p:sp>
        <p:nvSpPr>
          <p:cNvPr id="17411" name="Rectangle 3"/>
          <p:cNvSpPr>
            <a:spLocks noGrp="1" noChangeArrowheads="1"/>
          </p:cNvSpPr>
          <p:nvPr>
            <p:ph idx="1"/>
          </p:nvPr>
        </p:nvSpPr>
        <p:spPr>
          <a:xfrm>
            <a:off x="587829" y="1143000"/>
            <a:ext cx="7961312" cy="4114800"/>
          </a:xfrm>
        </p:spPr>
        <p:txBody>
          <a:bodyPr/>
          <a:lstStyle/>
          <a:p>
            <a:pPr eaLnBrk="1" hangingPunct="1"/>
            <a:r>
              <a:rPr lang="en-US" altLang="zh-TW" dirty="0" smtClean="0">
                <a:ea typeface="新細明體" panose="02020500000000000000" pitchFamily="18" charset="-120"/>
              </a:rPr>
              <a:t>Project		60%</a:t>
            </a:r>
          </a:p>
          <a:p>
            <a:pPr eaLnBrk="1" hangingPunct="1"/>
            <a:r>
              <a:rPr lang="en-US" altLang="zh-TW" dirty="0" smtClean="0">
                <a:ea typeface="新細明體" panose="02020500000000000000" pitchFamily="18" charset="-120"/>
              </a:rPr>
              <a:t>Assignment 		30%</a:t>
            </a:r>
          </a:p>
          <a:p>
            <a:pPr eaLnBrk="1" hangingPunct="1"/>
            <a:r>
              <a:rPr lang="en-US" altLang="zh-TW" dirty="0" smtClean="0">
                <a:ea typeface="新細明體" panose="02020500000000000000" pitchFamily="18" charset="-120"/>
              </a:rPr>
              <a:t>Participation 		10%</a:t>
            </a:r>
          </a:p>
          <a:p>
            <a:pPr eaLnBrk="1" hangingPunct="1"/>
            <a:endParaRPr lang="en-US" altLang="zh-TW" dirty="0" smtClean="0">
              <a:ea typeface="新細明體" panose="02020500000000000000" pitchFamily="18" charset="-120"/>
            </a:endParaRPr>
          </a:p>
          <a:p>
            <a:pPr eaLnBrk="1" hangingPunct="1"/>
            <a:r>
              <a:rPr lang="en-US" altLang="zh-TW" dirty="0" smtClean="0">
                <a:ea typeface="新細明體" panose="02020500000000000000" pitchFamily="18" charset="-120"/>
              </a:rPr>
              <a:t>Course Web Page</a:t>
            </a:r>
          </a:p>
          <a:p>
            <a:pPr lvl="1" eaLnBrk="1" hangingPunct="1"/>
            <a:r>
              <a:rPr lang="en-US" altLang="zh-TW" sz="2000" dirty="0" smtClean="0">
                <a:ea typeface="新細明體" panose="02020500000000000000" pitchFamily="18" charset="-120"/>
              </a:rPr>
              <a:t>http://sse.tongji.edu.cn/~yingshen/HCI2021Spring/index.html</a:t>
            </a:r>
          </a:p>
        </p:txBody>
      </p:sp>
      <p:sp>
        <p:nvSpPr>
          <p:cNvPr id="2" name="日期占位符 1"/>
          <p:cNvSpPr>
            <a:spLocks noGrp="1"/>
          </p:cNvSpPr>
          <p:nvPr>
            <p:ph type="dt" sz="half" idx="10"/>
          </p:nvPr>
        </p:nvSpPr>
        <p:spPr/>
        <p:txBody>
          <a:bodyPr/>
          <a:lstStyle/>
          <a:p>
            <a:pPr>
              <a:defRPr/>
            </a:pPr>
            <a:fld id="{5530709C-0FB4-4E61-B0CE-7CBB68423DE1}"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altLang="zh-TW" smtClean="0">
                <a:ea typeface="新細明體" panose="02020500000000000000" pitchFamily="18" charset="-120"/>
              </a:rPr>
              <a:t>What is Human-Computer Interaction?</a:t>
            </a:r>
          </a:p>
        </p:txBody>
      </p:sp>
      <p:sp>
        <p:nvSpPr>
          <p:cNvPr id="58371" name="Rectangle 5"/>
          <p:cNvSpPr>
            <a:spLocks noChangeArrowheads="1"/>
          </p:cNvSpPr>
          <p:nvPr/>
        </p:nvSpPr>
        <p:spPr bwMode="auto">
          <a:xfrm>
            <a:off x="1371600" y="3048000"/>
            <a:ext cx="1752600" cy="137160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TW" sz="2400" b="1" dirty="0">
                <a:latin typeface="Times New Roman" panose="02020603050405020304" pitchFamily="18" charset="0"/>
                <a:ea typeface="新細明體" panose="02020500000000000000" pitchFamily="18" charset="-120"/>
              </a:rPr>
              <a:t>Human</a:t>
            </a:r>
          </a:p>
        </p:txBody>
      </p:sp>
      <p:sp>
        <p:nvSpPr>
          <p:cNvPr id="58372" name="Rectangle 6"/>
          <p:cNvSpPr>
            <a:spLocks noChangeArrowheads="1"/>
          </p:cNvSpPr>
          <p:nvPr/>
        </p:nvSpPr>
        <p:spPr bwMode="auto">
          <a:xfrm>
            <a:off x="5410200" y="3048000"/>
            <a:ext cx="1752600" cy="137160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TW" sz="2400" b="1" dirty="0">
                <a:latin typeface="Times New Roman" panose="02020603050405020304" pitchFamily="18" charset="0"/>
                <a:ea typeface="新細明體" panose="02020500000000000000" pitchFamily="18" charset="-120"/>
              </a:rPr>
              <a:t>Computer</a:t>
            </a:r>
          </a:p>
        </p:txBody>
      </p:sp>
      <p:sp>
        <p:nvSpPr>
          <p:cNvPr id="58373" name="Line 7"/>
          <p:cNvSpPr>
            <a:spLocks noChangeShapeType="1"/>
          </p:cNvSpPr>
          <p:nvPr/>
        </p:nvSpPr>
        <p:spPr bwMode="auto">
          <a:xfrm>
            <a:off x="4267200" y="2438400"/>
            <a:ext cx="0" cy="2590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4" name="Line 9"/>
          <p:cNvSpPr>
            <a:spLocks noChangeShapeType="1"/>
          </p:cNvSpPr>
          <p:nvPr/>
        </p:nvSpPr>
        <p:spPr bwMode="auto">
          <a:xfrm>
            <a:off x="3124200" y="3429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Line 10"/>
          <p:cNvSpPr>
            <a:spLocks noChangeShapeType="1"/>
          </p:cNvSpPr>
          <p:nvPr/>
        </p:nvSpPr>
        <p:spPr bwMode="auto">
          <a:xfrm flipH="1">
            <a:off x="3124200" y="4191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 name="Text Box 11"/>
          <p:cNvSpPr txBox="1">
            <a:spLocks noChangeArrowheads="1"/>
          </p:cNvSpPr>
          <p:nvPr/>
        </p:nvSpPr>
        <p:spPr bwMode="auto">
          <a:xfrm>
            <a:off x="3657600" y="5029200"/>
            <a:ext cx="1265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Interface</a:t>
            </a:r>
          </a:p>
        </p:txBody>
      </p:sp>
      <p:sp>
        <p:nvSpPr>
          <p:cNvPr id="2" name="日期占位符 1"/>
          <p:cNvSpPr>
            <a:spLocks noGrp="1"/>
          </p:cNvSpPr>
          <p:nvPr>
            <p:ph type="dt" sz="half" idx="10"/>
          </p:nvPr>
        </p:nvSpPr>
        <p:spPr/>
        <p:txBody>
          <a:bodyPr/>
          <a:lstStyle/>
          <a:p>
            <a:pPr>
              <a:defRPr/>
            </a:pPr>
            <a:fld id="{66B7A0F9-E4F3-4CD9-B3CC-BD3B6807C504}"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7</a:t>
            </a:fld>
            <a:endParaRPr lang="en-US" altLang="zh-TW"/>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Human-Computer Interaction</a:t>
            </a:r>
          </a:p>
        </p:txBody>
      </p:sp>
      <p:sp>
        <p:nvSpPr>
          <p:cNvPr id="60419" name="Rectangle 3"/>
          <p:cNvSpPr>
            <a:spLocks noGrp="1" noChangeArrowheads="1"/>
          </p:cNvSpPr>
          <p:nvPr>
            <p:ph idx="1"/>
          </p:nvPr>
        </p:nvSpPr>
        <p:spPr/>
        <p:txBody>
          <a:bodyPr/>
          <a:lstStyle/>
          <a:p>
            <a:r>
              <a:rPr lang="en-US" altLang="zh-TW" dirty="0">
                <a:ea typeface="新細明體" panose="02020500000000000000" pitchFamily="18" charset="-120"/>
              </a:rPr>
              <a:t>HCI: a discipline concerned with the design, evaluation and implementation of interactive computing systems for human use and with the study of major phenomena surrounding them (ACM </a:t>
            </a:r>
            <a:r>
              <a:rPr lang="en-US" altLang="zh-TW" dirty="0" smtClean="0">
                <a:ea typeface="新細明體" panose="02020500000000000000" pitchFamily="18" charset="-120"/>
              </a:rPr>
              <a:t>SIGCHI, 2014)</a:t>
            </a:r>
          </a:p>
          <a:p>
            <a:pPr lvl="1"/>
            <a:r>
              <a:rPr lang="en-US" altLang="zh-TW" dirty="0" smtClean="0">
                <a:ea typeface="新細明體" panose="02020500000000000000" pitchFamily="18" charset="-120"/>
              </a:rPr>
              <a:t>The study of how people design, implement and use interactive computer systems.</a:t>
            </a:r>
          </a:p>
          <a:p>
            <a:pPr lvl="1"/>
            <a:r>
              <a:rPr lang="en-US" altLang="zh-TW" dirty="0" smtClean="0">
                <a:ea typeface="新細明體" panose="02020500000000000000" pitchFamily="18" charset="-120"/>
              </a:rPr>
              <a:t>The study of how computers affect individuals, organizations, and society.</a:t>
            </a:r>
          </a:p>
        </p:txBody>
      </p:sp>
      <p:sp>
        <p:nvSpPr>
          <p:cNvPr id="2" name="日期占位符 1"/>
          <p:cNvSpPr>
            <a:spLocks noGrp="1"/>
          </p:cNvSpPr>
          <p:nvPr>
            <p:ph type="dt" sz="half" idx="10"/>
          </p:nvPr>
        </p:nvSpPr>
        <p:spPr/>
        <p:txBody>
          <a:bodyPr/>
          <a:lstStyle/>
          <a:p>
            <a:pPr>
              <a:defRPr/>
            </a:pPr>
            <a:fld id="{41A82571-3912-400B-8933-1FE14730973F}"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Requirements of HCI</a:t>
            </a:r>
          </a:p>
        </p:txBody>
      </p:sp>
      <p:sp>
        <p:nvSpPr>
          <p:cNvPr id="6246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Ease of use</a:t>
            </a:r>
          </a:p>
          <a:p>
            <a:pPr lvl="1" eaLnBrk="1" hangingPunct="1"/>
            <a:r>
              <a:rPr lang="en-US" altLang="zh-TW" smtClean="0">
                <a:ea typeface="新細明體" panose="02020500000000000000" pitchFamily="18" charset="-120"/>
              </a:rPr>
              <a:t>GUI vs command language</a:t>
            </a:r>
          </a:p>
          <a:p>
            <a:pPr lvl="1" eaLnBrk="1" hangingPunct="1"/>
            <a:r>
              <a:rPr lang="en-US" altLang="zh-TW" smtClean="0">
                <a:ea typeface="新細明體" panose="02020500000000000000" pitchFamily="18" charset="-120"/>
              </a:rPr>
              <a:t>Online help, documentation and training</a:t>
            </a:r>
          </a:p>
          <a:p>
            <a:pPr eaLnBrk="1" hangingPunct="1"/>
            <a:r>
              <a:rPr lang="en-US" altLang="zh-TW" smtClean="0">
                <a:ea typeface="新細明體" panose="02020500000000000000" pitchFamily="18" charset="-120"/>
              </a:rPr>
              <a:t>More powerful forms of communications between users and computers</a:t>
            </a:r>
          </a:p>
          <a:p>
            <a:pPr lvl="1" eaLnBrk="1" hangingPunct="1"/>
            <a:r>
              <a:rPr lang="en-US" altLang="zh-TW" smtClean="0">
                <a:ea typeface="新細明體" panose="02020500000000000000" pitchFamily="18" charset="-120"/>
              </a:rPr>
              <a:t>New interaction techniques</a:t>
            </a:r>
          </a:p>
          <a:p>
            <a:pPr lvl="1" eaLnBrk="1" hangingPunct="1"/>
            <a:r>
              <a:rPr lang="en-US" altLang="zh-TW" smtClean="0">
                <a:ea typeface="新細明體" panose="02020500000000000000" pitchFamily="18" charset="-120"/>
              </a:rPr>
              <a:t>New input and output devices</a:t>
            </a:r>
          </a:p>
        </p:txBody>
      </p:sp>
      <p:sp>
        <p:nvSpPr>
          <p:cNvPr id="2" name="日期占位符 1"/>
          <p:cNvSpPr>
            <a:spLocks noGrp="1"/>
          </p:cNvSpPr>
          <p:nvPr>
            <p:ph type="dt" sz="half" idx="10"/>
          </p:nvPr>
        </p:nvSpPr>
        <p:spPr/>
        <p:txBody>
          <a:bodyPr/>
          <a:lstStyle/>
          <a:p>
            <a:pPr>
              <a:defRPr/>
            </a:pPr>
            <a:fld id="{A52C956C-9C8A-4F26-B776-DCA3A9FD799E}" type="datetime1">
              <a:rPr lang="en-US" altLang="zh-TW" smtClean="0"/>
              <a:t>3/11/2021</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15058</TotalTime>
  <Words>1760</Words>
  <Application>Microsoft Office PowerPoint</Application>
  <PresentationFormat>全屏显示(4:3)</PresentationFormat>
  <Paragraphs>467</Paragraphs>
  <Slides>51</Slides>
  <Notes>47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51</vt:i4>
      </vt:variant>
    </vt:vector>
  </HeadingPairs>
  <TitlesOfParts>
    <vt:vector size="60" baseType="lpstr">
      <vt:lpstr>新細明體</vt:lpstr>
      <vt:lpstr>宋体</vt:lpstr>
      <vt:lpstr>Arial</vt:lpstr>
      <vt:lpstr>Calibri</vt:lpstr>
      <vt:lpstr>Calibri Light</vt:lpstr>
      <vt:lpstr>Tahoma</vt:lpstr>
      <vt:lpstr>Times New Roman</vt:lpstr>
      <vt:lpstr>Wingdings</vt:lpstr>
      <vt:lpstr>主题1</vt:lpstr>
      <vt:lpstr>Introduction</vt:lpstr>
      <vt:lpstr>Course Title</vt:lpstr>
      <vt:lpstr>Lecturer</vt:lpstr>
      <vt:lpstr>Lecture Hours</vt:lpstr>
      <vt:lpstr>References</vt:lpstr>
      <vt:lpstr>Assessment</vt:lpstr>
      <vt:lpstr>What is Human-Computer Interaction?</vt:lpstr>
      <vt:lpstr>Human-Computer Interaction</vt:lpstr>
      <vt:lpstr>Requirements of HCI</vt:lpstr>
      <vt:lpstr>Requirements of HCI (cont’d)</vt:lpstr>
      <vt:lpstr>Importance of HCI</vt:lpstr>
      <vt:lpstr>Importance of HCI (cont’d)</vt:lpstr>
      <vt:lpstr>Foundations of HCI</vt:lpstr>
      <vt:lpstr>History of HCI</vt:lpstr>
      <vt:lpstr>Direct manipulation of graphical objects</vt:lpstr>
      <vt:lpstr>Windows</vt:lpstr>
      <vt:lpstr>Hypertext</vt:lpstr>
      <vt:lpstr>HCI in the future</vt:lpstr>
      <vt:lpstr>HCI Applications</vt:lpstr>
      <vt:lpstr>Multimedia Information Retrieval</vt:lpstr>
      <vt:lpstr>Multimedia Search Engine</vt:lpstr>
      <vt:lpstr>Entertainment </vt:lpstr>
      <vt:lpstr>Entertainment</vt:lpstr>
      <vt:lpstr>Education</vt:lpstr>
      <vt:lpstr>Interface for Security Enforcement</vt:lpstr>
      <vt:lpstr>Interface for Security Enforcement</vt:lpstr>
      <vt:lpstr>Information Visualization</vt:lpstr>
      <vt:lpstr>Visualizing Communication Networks</vt:lpstr>
      <vt:lpstr>Computer-mediated Communication</vt:lpstr>
      <vt:lpstr>Technological Trends</vt:lpstr>
      <vt:lpstr>Computational Devices and Ubiquitous Computing</vt:lpstr>
      <vt:lpstr>Wearable Computers</vt:lpstr>
      <vt:lpstr>Recognition-based User Interfaces</vt:lpstr>
      <vt:lpstr>Example: Speech Recognition</vt:lpstr>
      <vt:lpstr>Example: Handwriting</vt:lpstr>
      <vt:lpstr>Example: Gesture Recognition</vt:lpstr>
      <vt:lpstr>Recognition-based User Interface</vt:lpstr>
      <vt:lpstr>Conversational Interface</vt:lpstr>
      <vt:lpstr>Complete System</vt:lpstr>
      <vt:lpstr>3-D Technologies</vt:lpstr>
      <vt:lpstr>Examples</vt:lpstr>
      <vt:lpstr>3-D Technologies (cont’d)</vt:lpstr>
      <vt:lpstr>Virtual Reality</vt:lpstr>
      <vt:lpstr>Binocular Omni-Orientation Monitor (BOOM)</vt:lpstr>
      <vt:lpstr>Cave Automatic Virtual Environment (CAVE)</vt:lpstr>
      <vt:lpstr>Data Glove</vt:lpstr>
      <vt:lpstr>Collaborative virtual environment</vt:lpstr>
      <vt:lpstr>Selecting Objects in 3-D Space</vt:lpstr>
      <vt:lpstr>Browser in 3-D space</vt:lpstr>
      <vt:lpstr>Augmented Reality</vt:lpstr>
      <vt:lpstr>Augmented Reality</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cp:lastModifiedBy>
  <cp:revision>462</cp:revision>
  <dcterms:created xsi:type="dcterms:W3CDTF">2001-08-22T08:33:50Z</dcterms:created>
  <dcterms:modified xsi:type="dcterms:W3CDTF">2021-03-12T03:35:18Z</dcterms:modified>
</cp:coreProperties>
</file>